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6" r:id="rId1"/>
    <p:sldMasterId id="2147483677" r:id="rId2"/>
  </p:sldMasterIdLst>
  <p:notesMasterIdLst>
    <p:notesMasterId r:id="rId46"/>
  </p:notesMasterIdLst>
  <p:sldIdLst>
    <p:sldId id="260" r:id="rId3"/>
    <p:sldId id="261" r:id="rId4"/>
    <p:sldId id="262" r:id="rId5"/>
    <p:sldId id="268" r:id="rId6"/>
    <p:sldId id="283" r:id="rId7"/>
    <p:sldId id="293" r:id="rId8"/>
    <p:sldId id="292" r:id="rId9"/>
    <p:sldId id="277" r:id="rId10"/>
    <p:sldId id="272" r:id="rId11"/>
    <p:sldId id="275" r:id="rId12"/>
    <p:sldId id="276" r:id="rId13"/>
    <p:sldId id="274" r:id="rId14"/>
    <p:sldId id="264" r:id="rId15"/>
    <p:sldId id="273" r:id="rId16"/>
    <p:sldId id="265" r:id="rId17"/>
    <p:sldId id="279" r:id="rId18"/>
    <p:sldId id="281" r:id="rId19"/>
    <p:sldId id="280" r:id="rId20"/>
    <p:sldId id="266" r:id="rId21"/>
    <p:sldId id="285" r:id="rId22"/>
    <p:sldId id="286" r:id="rId23"/>
    <p:sldId id="288" r:id="rId24"/>
    <p:sldId id="289" r:id="rId25"/>
    <p:sldId id="282" r:id="rId26"/>
    <p:sldId id="290" r:id="rId27"/>
    <p:sldId id="291" r:id="rId28"/>
    <p:sldId id="284" r:id="rId29"/>
    <p:sldId id="294" r:id="rId30"/>
    <p:sldId id="297" r:id="rId31"/>
    <p:sldId id="267" r:id="rId32"/>
    <p:sldId id="298" r:id="rId33"/>
    <p:sldId id="301" r:id="rId34"/>
    <p:sldId id="300" r:id="rId35"/>
    <p:sldId id="307" r:id="rId36"/>
    <p:sldId id="308" r:id="rId37"/>
    <p:sldId id="309" r:id="rId38"/>
    <p:sldId id="302" r:id="rId39"/>
    <p:sldId id="310" r:id="rId40"/>
    <p:sldId id="311" r:id="rId41"/>
    <p:sldId id="312" r:id="rId42"/>
    <p:sldId id="313" r:id="rId43"/>
    <p:sldId id="303" r:id="rId44"/>
    <p:sldId id="296" r:id="rId45"/>
  </p:sldIdLst>
  <p:sldSz cx="16256000" cy="13004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5600" kern="1200">
        <a:solidFill>
          <a:srgbClr val="414141"/>
        </a:solidFill>
        <a:latin typeface="Open Sans" charset="0"/>
        <a:ea typeface="ヒラギノ角ゴ ProN W3" charset="-128"/>
        <a:cs typeface="+mn-cs"/>
        <a:sym typeface="Open Sans" charset="0"/>
      </a:defRPr>
    </a:lvl1pPr>
    <a:lvl2pPr marL="457200" algn="ctr" rtl="0" fontAlgn="base">
      <a:spcBef>
        <a:spcPct val="0"/>
      </a:spcBef>
      <a:spcAft>
        <a:spcPct val="0"/>
      </a:spcAft>
      <a:defRPr sz="5600" kern="1200">
        <a:solidFill>
          <a:srgbClr val="414141"/>
        </a:solidFill>
        <a:latin typeface="Open Sans" charset="0"/>
        <a:ea typeface="ヒラギノ角ゴ ProN W3" charset="-128"/>
        <a:cs typeface="+mn-cs"/>
        <a:sym typeface="Open Sans" charset="0"/>
      </a:defRPr>
    </a:lvl2pPr>
    <a:lvl3pPr marL="914400" algn="ctr" rtl="0" fontAlgn="base">
      <a:spcBef>
        <a:spcPct val="0"/>
      </a:spcBef>
      <a:spcAft>
        <a:spcPct val="0"/>
      </a:spcAft>
      <a:defRPr sz="5600" kern="1200">
        <a:solidFill>
          <a:srgbClr val="414141"/>
        </a:solidFill>
        <a:latin typeface="Open Sans" charset="0"/>
        <a:ea typeface="ヒラギノ角ゴ ProN W3" charset="-128"/>
        <a:cs typeface="+mn-cs"/>
        <a:sym typeface="Open Sans" charset="0"/>
      </a:defRPr>
    </a:lvl3pPr>
    <a:lvl4pPr marL="1371600" algn="ctr" rtl="0" fontAlgn="base">
      <a:spcBef>
        <a:spcPct val="0"/>
      </a:spcBef>
      <a:spcAft>
        <a:spcPct val="0"/>
      </a:spcAft>
      <a:defRPr sz="5600" kern="1200">
        <a:solidFill>
          <a:srgbClr val="414141"/>
        </a:solidFill>
        <a:latin typeface="Open Sans" charset="0"/>
        <a:ea typeface="ヒラギノ角ゴ ProN W3" charset="-128"/>
        <a:cs typeface="+mn-cs"/>
        <a:sym typeface="Open Sans" charset="0"/>
      </a:defRPr>
    </a:lvl4pPr>
    <a:lvl5pPr marL="1828800" algn="ctr" rtl="0" fontAlgn="base">
      <a:spcBef>
        <a:spcPct val="0"/>
      </a:spcBef>
      <a:spcAft>
        <a:spcPct val="0"/>
      </a:spcAft>
      <a:defRPr sz="5600" kern="1200">
        <a:solidFill>
          <a:srgbClr val="414141"/>
        </a:solidFill>
        <a:latin typeface="Open Sans" charset="0"/>
        <a:ea typeface="ヒラギノ角ゴ ProN W3" charset="-128"/>
        <a:cs typeface="+mn-cs"/>
        <a:sym typeface="Open Sans" charset="0"/>
      </a:defRPr>
    </a:lvl5pPr>
    <a:lvl6pPr marL="2286000" algn="l" defTabSz="914400" rtl="0" eaLnBrk="1" latinLnBrk="0" hangingPunct="1">
      <a:defRPr sz="5600" kern="1200">
        <a:solidFill>
          <a:srgbClr val="414141"/>
        </a:solidFill>
        <a:latin typeface="Open Sans" charset="0"/>
        <a:ea typeface="ヒラギノ角ゴ ProN W3" charset="-128"/>
        <a:cs typeface="+mn-cs"/>
        <a:sym typeface="Open Sans" charset="0"/>
      </a:defRPr>
    </a:lvl6pPr>
    <a:lvl7pPr marL="2743200" algn="l" defTabSz="914400" rtl="0" eaLnBrk="1" latinLnBrk="0" hangingPunct="1">
      <a:defRPr sz="5600" kern="1200">
        <a:solidFill>
          <a:srgbClr val="414141"/>
        </a:solidFill>
        <a:latin typeface="Open Sans" charset="0"/>
        <a:ea typeface="ヒラギノ角ゴ ProN W3" charset="-128"/>
        <a:cs typeface="+mn-cs"/>
        <a:sym typeface="Open Sans" charset="0"/>
      </a:defRPr>
    </a:lvl7pPr>
    <a:lvl8pPr marL="3200400" algn="l" defTabSz="914400" rtl="0" eaLnBrk="1" latinLnBrk="0" hangingPunct="1">
      <a:defRPr sz="5600" kern="1200">
        <a:solidFill>
          <a:srgbClr val="414141"/>
        </a:solidFill>
        <a:latin typeface="Open Sans" charset="0"/>
        <a:ea typeface="ヒラギノ角ゴ ProN W3" charset="-128"/>
        <a:cs typeface="+mn-cs"/>
        <a:sym typeface="Open Sans" charset="0"/>
      </a:defRPr>
    </a:lvl8pPr>
    <a:lvl9pPr marL="3657600" algn="l" defTabSz="914400" rtl="0" eaLnBrk="1" latinLnBrk="0" hangingPunct="1">
      <a:defRPr sz="5600" kern="1200">
        <a:solidFill>
          <a:srgbClr val="414141"/>
        </a:solidFill>
        <a:latin typeface="Open Sans" charset="0"/>
        <a:ea typeface="ヒラギノ角ゴ ProN W3" charset="-128"/>
        <a:cs typeface="+mn-cs"/>
        <a:sym typeface="Open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785" autoAdjust="0"/>
  </p:normalViewPr>
  <p:slideViewPr>
    <p:cSldViewPr>
      <p:cViewPr>
        <p:scale>
          <a:sx n="40" d="100"/>
          <a:sy n="40" d="100"/>
        </p:scale>
        <p:origin x="-1800" y="-288"/>
      </p:cViewPr>
      <p:guideLst>
        <p:guide orient="horz" pos="4096"/>
        <p:guide pos="5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187D85-1DED-4CE8-A2CE-81B44B779688}" type="datetimeFigureOut">
              <a:rPr lang="en-CA" smtClean="0"/>
              <a:t>20/01/2014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85875" y="685800"/>
            <a:ext cx="42862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83EDA-2C56-4253-9064-227644F18B9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2085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https://metrics.mozilla.com/bugzilla-analysis/Bug-Counts.html#sampleInterval=week&amp;sampleMax=2013-12-14&amp;sampleMin=2013-06-30&amp;programFilter=B2G+1.2.0+%28Koi%29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83EDA-2C56-4253-9064-227644F18B9E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082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https://metrics.mozilla.com/bugzilla-analysis/ReviewIntensity_First.html#sampleInterval=day&amp;sampleMax=2013-12-27&amp;sampleMin=2013-09-01&amp;requestee=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83EDA-2C56-4253-9064-227644F18B9E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6023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https://metrics.mozilla.com/bugzilla-analysis/Reviews_Pending_18.html#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83EDA-2C56-4253-9064-227644F18B9E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8263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Other issues:</a:t>
            </a:r>
          </a:p>
          <a:p>
            <a:r>
              <a:rPr lang="en-CA" dirty="0" smtClean="0"/>
              <a:t>   two reviews requested – who is</a:t>
            </a:r>
            <a:r>
              <a:rPr lang="en-CA" baseline="0" dirty="0" smtClean="0"/>
              <a:t> it assigned to.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83EDA-2C56-4253-9064-227644F18B9E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71879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https://metrics.mozilla.com/bugzilla-analysis/Community_NextReviews.html#window=13week&amp;sampleMax=2014-01-01&amp;sampleMin=2013-01-01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83EDA-2C56-4253-9064-227644F18B9E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446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https://metrics.mozilla.com/bugzilla-analysis/Community_Retention.html#window=13week&amp;sampleInterval=month&amp;sampleMax=2013-11-30&amp;sampleMin=2008-01-01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83EDA-2C56-4253-9064-227644F18B9E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69045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83EDA-2C56-4253-9064-227644F18B9E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9267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https://metrics.mozilla.com/bugzilla-analysis/Bug-CloseRate.html#filter=%257B%22and%22%3A%255B%0A%09%257B%22term%22%3A%257B%22product%22%3A%22boot2gecko%22%257D%257D,%0A%09%257B%22not%22%3A%257B%22terms%22%3A%257B%22cf_blocking_b2g%22%3A%255B%22tef%2B%22,%22shira%2B%22,%22leo%2B%22%255D%257D%257D%257D%0A%255D%257D&amp;sampleInterval=week&amp;sampleMax=2013-10-26&amp;sampleMin=2012-09-30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83EDA-2C56-4253-9064-227644F18B9E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9313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https://metrics.mozilla.com/bugzilla-analysis/Predictive_Simple.html#programFilter=B2G+1.3&amp;dueDate=2014-02-20&amp;sampleMin=2013-10-01&amp;titleName=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83EDA-2C56-4253-9064-227644F18B9E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3510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https://metrics.mozilla.com/bugzilla-analysis/Predictive_Simple.html#programFilter=B2G+1.3&amp;dueDate=2014-02-20&amp;sampleMin=2013-10-01&amp;titleName=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83EDA-2C56-4253-9064-227644F18B9E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3510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https://metrics.mozilla.com/bugzilla-analysis/Predictive_Simple.html#programFilter=B2G+1.3&amp;dueDate=2014-02-20&amp;sampleMin=2013-10-01&amp;titleName=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83EDA-2C56-4253-9064-227644F18B9E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3510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https://metrics.mozilla.com/bugzilla-analysis/Predictive_Simple.html#programFilter=B2G+1.3&amp;dueDate=2014-02-20&amp;sampleMin=2013-10-01&amp;titleName=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83EDA-2C56-4253-9064-227644F18B9E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3510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https://metrics.mozilla.com/bugzilla-analysis/Predictive_Simple.html#programFilter=B2G+1.3&amp;dueDate=2014-02-20&amp;sampleMin=2013-10-01&amp;titleName=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83EDA-2C56-4253-9064-227644F18B9E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3510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/>
              <a:t>https://metrics.mozilla.com/bugzilla-analysis/Predictive_Simple.html#programFilter=B2G+1.3&amp;dueDate=2014-02-20&amp;sampleMin=2014-01-05&amp;titleName=</a:t>
            </a:r>
          </a:p>
          <a:p>
            <a:endParaRPr lang="en-CA" dirty="0" smtClean="0"/>
          </a:p>
          <a:p>
            <a:r>
              <a:rPr lang="en-CA" dirty="0" smtClean="0"/>
              <a:t>Actual numbers</a:t>
            </a:r>
            <a:r>
              <a:rPr lang="en-CA" baseline="0" dirty="0" smtClean="0"/>
              <a:t> are available </a:t>
            </a:r>
            <a:r>
              <a:rPr lang="en-CA" dirty="0" smtClean="0"/>
              <a:t>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83EDA-2C56-4253-9064-227644F18B9E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3585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/>
              <a:t>https://metrics.mozilla.com/bugzilla-analysis/KOI-TriageRate.html#sampleInterval=week&amp;sampleMax=2013-11-09&amp;sampleMin=2013-04-28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83EDA-2C56-4253-9064-227644F18B9E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0932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88" y="5473700"/>
            <a:ext cx="4986337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1619120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6113" y="9102725"/>
            <a:ext cx="9753600" cy="1074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86113" y="1162050"/>
            <a:ext cx="9753600" cy="78025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86113" y="10177463"/>
            <a:ext cx="9753600" cy="15271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5890502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100" y="5473700"/>
            <a:ext cx="498475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843598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288" y="8356600"/>
            <a:ext cx="13817600" cy="25828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4288" y="5511800"/>
            <a:ext cx="13817600" cy="28448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7116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4040188"/>
            <a:ext cx="13817600" cy="27876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7369175"/>
            <a:ext cx="11379200" cy="332422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22540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3033713"/>
            <a:ext cx="14630400" cy="8583612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919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3033713"/>
            <a:ext cx="7239000" cy="8583612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3033713"/>
            <a:ext cx="7239000" cy="8583612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4317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2911475"/>
            <a:ext cx="7181850" cy="12128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2800" y="4124325"/>
            <a:ext cx="7181850" cy="749300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58175" y="2911475"/>
            <a:ext cx="7185025" cy="12128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58175" y="4124325"/>
            <a:ext cx="7185025" cy="749300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82642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53477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225523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17525"/>
            <a:ext cx="5348288" cy="2203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6350" y="517525"/>
            <a:ext cx="9086850" cy="11099800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720975"/>
            <a:ext cx="5348288" cy="88963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393496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4040188"/>
            <a:ext cx="13817600" cy="27876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7369175"/>
            <a:ext cx="11379200" cy="332422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20969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6113" y="9102725"/>
            <a:ext cx="9753600" cy="1074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86113" y="1162050"/>
            <a:ext cx="9753600" cy="78025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86113" y="10177463"/>
            <a:ext cx="9753600" cy="15271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715543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3033713"/>
            <a:ext cx="14630400" cy="8583612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90716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288" y="8356600"/>
            <a:ext cx="13817600" cy="25828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4288" y="5511800"/>
            <a:ext cx="13817600" cy="28448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944042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3033713"/>
            <a:ext cx="7239000" cy="8583612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3033713"/>
            <a:ext cx="7239000" cy="8583612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4570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20700"/>
            <a:ext cx="14630400" cy="216693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2911475"/>
            <a:ext cx="7181850" cy="12128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2800" y="4124325"/>
            <a:ext cx="7181850" cy="749300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58175" y="2911475"/>
            <a:ext cx="7185025" cy="12128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58175" y="4124325"/>
            <a:ext cx="7185025" cy="749300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49911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023257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7812039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517525"/>
            <a:ext cx="5348288" cy="2203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6350" y="517525"/>
            <a:ext cx="9086850" cy="11099800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720975"/>
            <a:ext cx="5348288" cy="88963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233530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342900"/>
            <a:ext cx="15367000" cy="162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Light" charset="0"/>
              </a:rPr>
              <a:t>Click to edit Master title style</a:t>
            </a:r>
          </a:p>
        </p:txBody>
      </p:sp>
      <p:pic>
        <p:nvPicPr>
          <p:cNvPr id="1027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4300" y="0"/>
            <a:ext cx="19431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04" r:id="rId1"/>
    <p:sldLayoutId id="2147484068" r:id="rId2"/>
    <p:sldLayoutId id="2147484069" r:id="rId3"/>
    <p:sldLayoutId id="2147484070" r:id="rId4"/>
    <p:sldLayoutId id="2147484071" r:id="rId5"/>
    <p:sldLayoutId id="2147484072" r:id="rId6"/>
    <p:sldLayoutId id="2147484073" r:id="rId7"/>
    <p:sldLayoutId id="2147484074" r:id="rId8"/>
    <p:sldLayoutId id="2147484075" r:id="rId9"/>
    <p:sldLayoutId id="2147484076" r:id="rId10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+mj-lt"/>
          <a:ea typeface="+mj-ea"/>
          <a:cs typeface="+mj-cs"/>
          <a:sym typeface="Open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8400">
          <a:solidFill>
            <a:srgbClr val="2F302F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9pPr>
    </p:titleStyle>
    <p:bodyStyle>
      <a:lvl1pPr marL="304800" indent="-304800" algn="l" rtl="0" eaLnBrk="0" fontAlgn="base" hangingPunct="0"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5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85800" indent="-304800" algn="l" rtl="0" eaLnBrk="0" fontAlgn="base" hangingPunct="0"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5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66800" indent="-304800" algn="l" rtl="0" eaLnBrk="0" fontAlgn="base" hangingPunct="0"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5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447800" indent="-304800" algn="l" rtl="0" eaLnBrk="0" fontAlgn="base" hangingPunct="0"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5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828800" indent="-304800" algn="l" rtl="0" eaLnBrk="0" fontAlgn="base" hangingPunct="0"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5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286000" indent="-304800" algn="l" rtl="0" fontAlgn="base"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5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2743200" indent="-304800" algn="l" rtl="0" fontAlgn="base"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5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3200400" indent="-304800" algn="l" rtl="0" fontAlgn="base"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5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3657600" indent="-304800" algn="l" rtl="0" fontAlgn="base"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5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342900"/>
            <a:ext cx="15367000" cy="162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Open Sans Light" charset="0"/>
              </a:rPr>
              <a:t>Click to edit Master title style</a:t>
            </a:r>
          </a:p>
        </p:txBody>
      </p:sp>
      <p:pic>
        <p:nvPicPr>
          <p:cNvPr id="7171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4300" y="0"/>
            <a:ext cx="19431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07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FEFFFE"/>
          </a:solidFill>
          <a:latin typeface="+mj-lt"/>
          <a:ea typeface="+mj-ea"/>
          <a:cs typeface="+mj-cs"/>
          <a:sym typeface="Open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FEFFFE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FEFFFE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FEFFFE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FEFFFE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8400">
          <a:solidFill>
            <a:srgbClr val="FEFFFE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8400">
          <a:solidFill>
            <a:srgbClr val="FEFFFE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8400">
          <a:solidFill>
            <a:srgbClr val="FEFFFE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8400">
          <a:solidFill>
            <a:srgbClr val="FEFFFE"/>
          </a:solidFill>
          <a:latin typeface="Open Sans Light" charset="0"/>
          <a:ea typeface="ヒラギノ角ゴ ProN W3" charset="0"/>
          <a:cs typeface="ヒラギノ角ゴ ProN W3" charset="0"/>
          <a:sym typeface="Open Sans Light" charset="0"/>
        </a:defRPr>
      </a:lvl9pPr>
    </p:titleStyle>
    <p:bodyStyle>
      <a:lvl1pPr marL="304800" indent="-304800" algn="l" rtl="0" eaLnBrk="0" fontAlgn="base" hangingPunct="0"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5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85800" indent="-304800" algn="l" rtl="0" eaLnBrk="0" fontAlgn="base" hangingPunct="0"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5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66800" indent="-304800" algn="l" rtl="0" eaLnBrk="0" fontAlgn="base" hangingPunct="0"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5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447800" indent="-304800" algn="l" rtl="0" eaLnBrk="0" fontAlgn="base" hangingPunct="0"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5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828800" indent="-304800" algn="l" rtl="0" eaLnBrk="0" fontAlgn="base" hangingPunct="0"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5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286000" indent="-304800" algn="l" rtl="0" fontAlgn="base"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5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2743200" indent="-304800" algn="l" rtl="0" fontAlgn="base"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5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3200400" indent="-304800" algn="l" rtl="0" fontAlgn="base"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5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3657600" indent="-304800" algn="l" rtl="0" fontAlgn="base">
        <a:spcBef>
          <a:spcPts val="51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50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69486" y="4521200"/>
            <a:ext cx="996619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9600" dirty="0" smtClean="0"/>
              <a:t>Search Bugs Fast</a:t>
            </a:r>
          </a:p>
          <a:p>
            <a:r>
              <a:rPr lang="en-CA" sz="7200" dirty="0" smtClean="0"/>
              <a:t>with </a:t>
            </a:r>
            <a:r>
              <a:rPr lang="en-CA" sz="7200" dirty="0" err="1" smtClean="0"/>
              <a:t>Elasticsearch</a:t>
            </a:r>
            <a:endParaRPr lang="en-CA" sz="7200" dirty="0"/>
          </a:p>
        </p:txBody>
      </p:sp>
      <p:sp>
        <p:nvSpPr>
          <p:cNvPr id="5" name="TextBox 4"/>
          <p:cNvSpPr txBox="1"/>
          <p:nvPr/>
        </p:nvSpPr>
        <p:spPr>
          <a:xfrm>
            <a:off x="726939" y="11531600"/>
            <a:ext cx="145844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https://github.com/klahnakoski/MoDevMetrics</a:t>
            </a:r>
            <a:endParaRPr lang="en-CA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03" r="12259" b="6909"/>
          <a:stretch/>
        </p:blipFill>
        <p:spPr bwMode="auto">
          <a:xfrm>
            <a:off x="660400" y="2453671"/>
            <a:ext cx="5753633" cy="5985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Past Work with </a:t>
            </a:r>
            <a:r>
              <a:rPr lang="en-US" dirty="0" err="1" smtClean="0"/>
              <a:t>Elasticsearch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5537200" y="4673600"/>
            <a:ext cx="2133600" cy="1202489"/>
          </a:xfrm>
          <a:prstGeom prst="line">
            <a:avLst/>
          </a:prstGeom>
          <a:solidFill>
            <a:srgbClr val="6C7472"/>
          </a:solidFill>
          <a:ln w="88900" cap="flat" cmpd="sng" algn="ctr">
            <a:solidFill>
              <a:srgbClr val="00B0F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" name="TextBox 1"/>
          <p:cNvSpPr txBox="1"/>
          <p:nvPr/>
        </p:nvSpPr>
        <p:spPr>
          <a:xfrm>
            <a:off x="6915763" y="5876089"/>
            <a:ext cx="86036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Required to meet deadline</a:t>
            </a:r>
            <a:endParaRPr lang="en-CA" dirty="0"/>
          </a:p>
        </p:txBody>
      </p:sp>
      <p:cxnSp>
        <p:nvCxnSpPr>
          <p:cNvPr id="7" name="Straight Connector 6"/>
          <p:cNvCxnSpPr/>
          <p:nvPr/>
        </p:nvCxnSpPr>
        <p:spPr bwMode="auto">
          <a:xfrm flipV="1">
            <a:off x="5689600" y="3454400"/>
            <a:ext cx="1219200" cy="381000"/>
          </a:xfrm>
          <a:prstGeom prst="line">
            <a:avLst/>
          </a:prstGeom>
          <a:solidFill>
            <a:srgbClr val="6C7472"/>
          </a:solidFill>
          <a:ln w="88900" cap="flat" cmpd="sng" algn="ctr">
            <a:solidFill>
              <a:srgbClr val="00B0F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402512" y="12279686"/>
            <a:ext cx="15497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1600" dirty="0"/>
              <a:t>https://metrics.mozilla.com/bugzilla-analysis/Predictive_Simple.html#programFilter=B2G+1.3&amp;dueDate=2014-02-20&amp;sampleMin=2013-10-01&amp;titleName</a:t>
            </a:r>
            <a:r>
              <a:rPr lang="en-CA" sz="1600" dirty="0" smtClean="0"/>
              <a:t>=</a:t>
            </a:r>
            <a:endParaRPr lang="en-CA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6908800" y="2768600"/>
            <a:ext cx="8610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Linear projection of burn-down based on past</a:t>
            </a:r>
          </a:p>
          <a:p>
            <a:r>
              <a:rPr lang="en-CA" dirty="0" smtClean="0"/>
              <a:t>6 weeks’ data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228696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03" r="12259" b="6909"/>
          <a:stretch/>
        </p:blipFill>
        <p:spPr bwMode="auto">
          <a:xfrm>
            <a:off x="660400" y="2453671"/>
            <a:ext cx="5753633" cy="5985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Past Work with </a:t>
            </a:r>
            <a:r>
              <a:rPr lang="en-US" dirty="0" err="1" smtClean="0"/>
              <a:t>Elasticsearch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5537200" y="4673600"/>
            <a:ext cx="2133600" cy="1202489"/>
          </a:xfrm>
          <a:prstGeom prst="line">
            <a:avLst/>
          </a:prstGeom>
          <a:solidFill>
            <a:srgbClr val="6C7472"/>
          </a:solidFill>
          <a:ln w="88900" cap="flat" cmpd="sng" algn="ctr">
            <a:solidFill>
              <a:srgbClr val="00B0F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" name="TextBox 1"/>
          <p:cNvSpPr txBox="1"/>
          <p:nvPr/>
        </p:nvSpPr>
        <p:spPr>
          <a:xfrm>
            <a:off x="6915763" y="5876089"/>
            <a:ext cx="86036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Required to meet deadline</a:t>
            </a:r>
            <a:endParaRPr lang="en-CA" dirty="0"/>
          </a:p>
        </p:txBody>
      </p:sp>
      <p:cxnSp>
        <p:nvCxnSpPr>
          <p:cNvPr id="7" name="Straight Connector 6"/>
          <p:cNvCxnSpPr/>
          <p:nvPr/>
        </p:nvCxnSpPr>
        <p:spPr bwMode="auto">
          <a:xfrm flipV="1">
            <a:off x="5689600" y="3454400"/>
            <a:ext cx="1219200" cy="381000"/>
          </a:xfrm>
          <a:prstGeom prst="line">
            <a:avLst/>
          </a:prstGeom>
          <a:solidFill>
            <a:srgbClr val="6C7472"/>
          </a:solidFill>
          <a:ln w="88900" cap="flat" cmpd="sng" algn="ctr">
            <a:solidFill>
              <a:srgbClr val="00B0F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/>
          <p:nvPr/>
        </p:nvSpPr>
        <p:spPr>
          <a:xfrm>
            <a:off x="6380222" y="10083800"/>
            <a:ext cx="25811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Holiday</a:t>
            </a:r>
            <a:endParaRPr lang="en-CA" dirty="0"/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4089400" y="6830196"/>
            <a:ext cx="2667000" cy="3253604"/>
          </a:xfrm>
          <a:prstGeom prst="line">
            <a:avLst/>
          </a:prstGeom>
          <a:solidFill>
            <a:srgbClr val="6C7472"/>
          </a:solidFill>
          <a:ln w="88900" cap="flat" cmpd="sng" algn="ctr">
            <a:solidFill>
              <a:srgbClr val="00B0F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402512" y="12279686"/>
            <a:ext cx="15497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1600" dirty="0"/>
              <a:t>https://metrics.mozilla.com/bugzilla-analysis/Predictive_Simple.html#programFilter=B2G+1.3&amp;dueDate=2014-02-20&amp;sampleMin=2013-10-01&amp;titleName</a:t>
            </a:r>
            <a:r>
              <a:rPr lang="en-CA" sz="1600" dirty="0" smtClean="0"/>
              <a:t>=</a:t>
            </a:r>
            <a:endParaRPr lang="en-CA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908800" y="2768600"/>
            <a:ext cx="8610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Linear projection of burn-down based on past</a:t>
            </a:r>
          </a:p>
          <a:p>
            <a:r>
              <a:rPr lang="en-CA" dirty="0" smtClean="0"/>
              <a:t>6 weeks’ data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228696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03" r="12259" b="6909"/>
          <a:stretch/>
        </p:blipFill>
        <p:spPr bwMode="auto">
          <a:xfrm>
            <a:off x="660400" y="2453671"/>
            <a:ext cx="5753633" cy="5985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Past Work with </a:t>
            </a:r>
            <a:r>
              <a:rPr lang="en-US" dirty="0" err="1" smtClean="0"/>
              <a:t>Elasticsearch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5537200" y="4673600"/>
            <a:ext cx="2133600" cy="1202489"/>
          </a:xfrm>
          <a:prstGeom prst="line">
            <a:avLst/>
          </a:prstGeom>
          <a:solidFill>
            <a:srgbClr val="6C7472"/>
          </a:solidFill>
          <a:ln w="88900" cap="flat" cmpd="sng" algn="ctr">
            <a:solidFill>
              <a:srgbClr val="00B0F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" name="TextBox 1"/>
          <p:cNvSpPr txBox="1"/>
          <p:nvPr/>
        </p:nvSpPr>
        <p:spPr>
          <a:xfrm>
            <a:off x="6915763" y="5876089"/>
            <a:ext cx="86036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Required to meet deadline</a:t>
            </a:r>
            <a:endParaRPr lang="en-CA" dirty="0"/>
          </a:p>
        </p:txBody>
      </p:sp>
      <p:cxnSp>
        <p:nvCxnSpPr>
          <p:cNvPr id="7" name="Straight Connector 6"/>
          <p:cNvCxnSpPr/>
          <p:nvPr/>
        </p:nvCxnSpPr>
        <p:spPr bwMode="auto">
          <a:xfrm flipV="1">
            <a:off x="5689600" y="3454400"/>
            <a:ext cx="1219200" cy="381000"/>
          </a:xfrm>
          <a:prstGeom prst="line">
            <a:avLst/>
          </a:prstGeom>
          <a:solidFill>
            <a:srgbClr val="6C7472"/>
          </a:solidFill>
          <a:ln w="88900" cap="flat" cmpd="sng" algn="ctr">
            <a:solidFill>
              <a:srgbClr val="00B0F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/>
          <p:nvPr/>
        </p:nvSpPr>
        <p:spPr>
          <a:xfrm>
            <a:off x="6380222" y="10083800"/>
            <a:ext cx="25811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Holiday</a:t>
            </a:r>
            <a:endParaRPr lang="en-CA" dirty="0"/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4089400" y="6830196"/>
            <a:ext cx="2667000" cy="3253604"/>
          </a:xfrm>
          <a:prstGeom prst="line">
            <a:avLst/>
          </a:prstGeom>
          <a:solidFill>
            <a:srgbClr val="6C7472"/>
          </a:solidFill>
          <a:ln w="88900" cap="flat" cmpd="sng" algn="ctr">
            <a:solidFill>
              <a:srgbClr val="00B0F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1259874" y="10189012"/>
            <a:ext cx="26180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Summit</a:t>
            </a:r>
            <a:endParaRPr lang="en-CA" dirty="0"/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965200" y="6830196"/>
            <a:ext cx="1295400" cy="3358816"/>
          </a:xfrm>
          <a:prstGeom prst="line">
            <a:avLst/>
          </a:prstGeom>
          <a:solidFill>
            <a:srgbClr val="6C7472"/>
          </a:solidFill>
          <a:ln w="88900" cap="flat" cmpd="sng" algn="ctr">
            <a:solidFill>
              <a:srgbClr val="00B0F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402512" y="12279686"/>
            <a:ext cx="15497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1600" dirty="0"/>
              <a:t>https://metrics.mozilla.com/bugzilla-analysis/Predictive_Simple.html#programFilter=B2G+1.3&amp;dueDate=2014-02-20&amp;sampleMin=2013-10-01&amp;titleName</a:t>
            </a:r>
            <a:r>
              <a:rPr lang="en-CA" sz="1600" dirty="0" smtClean="0"/>
              <a:t>=</a:t>
            </a:r>
            <a:endParaRPr lang="en-CA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908800" y="2768600"/>
            <a:ext cx="8610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Linear projection of burn-down based on past</a:t>
            </a:r>
          </a:p>
          <a:p>
            <a:r>
              <a:rPr lang="en-CA" dirty="0" smtClean="0"/>
              <a:t>6 weeks’ data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228696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Past Work with </a:t>
            </a:r>
            <a:r>
              <a:rPr lang="en-US" dirty="0" err="1" smtClean="0"/>
              <a:t>Elasticsearch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81" t="12745" r="7753" b="916"/>
          <a:stretch/>
        </p:blipFill>
        <p:spPr bwMode="auto">
          <a:xfrm>
            <a:off x="736600" y="2387600"/>
            <a:ext cx="5771411" cy="5551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95432" y="2387600"/>
            <a:ext cx="8610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Better to use past</a:t>
            </a:r>
          </a:p>
          <a:p>
            <a:r>
              <a:rPr lang="en-CA" dirty="0" smtClean="0"/>
              <a:t>2 weeks?</a:t>
            </a:r>
            <a:endParaRPr lang="en-CA" dirty="0"/>
          </a:p>
        </p:txBody>
      </p:sp>
      <p:sp>
        <p:nvSpPr>
          <p:cNvPr id="2" name="TextBox 1"/>
          <p:cNvSpPr txBox="1"/>
          <p:nvPr/>
        </p:nvSpPr>
        <p:spPr>
          <a:xfrm>
            <a:off x="8255855" y="4978400"/>
            <a:ext cx="58897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Current projection</a:t>
            </a:r>
            <a:endParaRPr lang="en-CA" dirty="0"/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5537200" y="4368800"/>
            <a:ext cx="2718655" cy="906044"/>
          </a:xfrm>
          <a:prstGeom prst="line">
            <a:avLst/>
          </a:prstGeom>
          <a:solidFill>
            <a:srgbClr val="6C7472"/>
          </a:solidFill>
          <a:ln w="88900" cap="flat" cmpd="sng" algn="ctr">
            <a:solidFill>
              <a:srgbClr val="00B0F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402512" y="12279686"/>
            <a:ext cx="15497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1600" dirty="0"/>
              <a:t>https://metrics.mozilla.com/bugzilla-analysis/Predictive_Simple.html#programFilter=B2G+1.3&amp;dueDate=2014-02-20&amp;sampleMin=2014-01-05&amp;titleName=</a:t>
            </a:r>
          </a:p>
        </p:txBody>
      </p:sp>
    </p:spTree>
    <p:extLst>
      <p:ext uri="{BB962C8B-B14F-4D97-AF65-F5344CB8AC3E}">
        <p14:creationId xmlns:p14="http://schemas.microsoft.com/office/powerpoint/2010/main" val="35077984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81" t="12745" r="7753" b="916"/>
          <a:stretch/>
        </p:blipFill>
        <p:spPr bwMode="auto">
          <a:xfrm>
            <a:off x="736600" y="2387600"/>
            <a:ext cx="5771411" cy="5551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Past Work with </a:t>
            </a:r>
            <a:r>
              <a:rPr lang="en-US" dirty="0" err="1" smtClean="0"/>
              <a:t>Elasticsearch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95432" y="2387600"/>
            <a:ext cx="8610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Better to use past</a:t>
            </a:r>
          </a:p>
          <a:p>
            <a:r>
              <a:rPr lang="en-CA" dirty="0" smtClean="0"/>
              <a:t>2 weeks?</a:t>
            </a:r>
            <a:endParaRPr lang="en-CA" dirty="0"/>
          </a:p>
        </p:txBody>
      </p:sp>
      <p:sp>
        <p:nvSpPr>
          <p:cNvPr id="2" name="TextBox 1"/>
          <p:cNvSpPr txBox="1"/>
          <p:nvPr/>
        </p:nvSpPr>
        <p:spPr>
          <a:xfrm>
            <a:off x="8255855" y="4978400"/>
            <a:ext cx="58897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Current projection</a:t>
            </a:r>
            <a:endParaRPr lang="en-CA" dirty="0"/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5537200" y="4368800"/>
            <a:ext cx="2718655" cy="906044"/>
          </a:xfrm>
          <a:prstGeom prst="line">
            <a:avLst/>
          </a:prstGeom>
          <a:solidFill>
            <a:srgbClr val="6C7472"/>
          </a:solidFill>
          <a:ln w="88900" cap="flat" cmpd="sng" algn="ctr">
            <a:solidFill>
              <a:srgbClr val="00B0F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/>
        </p:nvCxnSpPr>
        <p:spPr bwMode="auto">
          <a:xfrm>
            <a:off x="5537200" y="4821822"/>
            <a:ext cx="2160337" cy="1355326"/>
          </a:xfrm>
          <a:prstGeom prst="line">
            <a:avLst/>
          </a:prstGeom>
          <a:solidFill>
            <a:srgbClr val="6C7472"/>
          </a:solidFill>
          <a:ln w="88900" cap="flat" cmpd="sng" algn="ctr">
            <a:solidFill>
              <a:srgbClr val="00B0F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6942500" y="6177148"/>
            <a:ext cx="86036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Required to meet deadline</a:t>
            </a:r>
            <a:endParaRPr lang="en-CA" dirty="0"/>
          </a:p>
        </p:txBody>
      </p:sp>
      <p:sp>
        <p:nvSpPr>
          <p:cNvPr id="10" name="TextBox 9"/>
          <p:cNvSpPr txBox="1"/>
          <p:nvPr/>
        </p:nvSpPr>
        <p:spPr>
          <a:xfrm>
            <a:off x="402512" y="12279686"/>
            <a:ext cx="15497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1600" dirty="0"/>
              <a:t>https://metrics.mozilla.com/bugzilla-analysis/Predictive_Simple.html#programFilter=B2G+1.3&amp;dueDate=2014-02-20&amp;sampleMin=2014-01-05&amp;titleName=</a:t>
            </a:r>
          </a:p>
        </p:txBody>
      </p:sp>
    </p:spTree>
    <p:extLst>
      <p:ext uri="{BB962C8B-B14F-4D97-AF65-F5344CB8AC3E}">
        <p14:creationId xmlns:p14="http://schemas.microsoft.com/office/powerpoint/2010/main" val="1554771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Past Work with </a:t>
            </a:r>
            <a:r>
              <a:rPr lang="en-US" dirty="0" err="1" smtClean="0"/>
              <a:t>Elasticsearch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5" t="-1" r="12187" b="6889"/>
          <a:stretch/>
        </p:blipFill>
        <p:spPr bwMode="auto">
          <a:xfrm>
            <a:off x="812800" y="2437063"/>
            <a:ext cx="5765063" cy="5986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Brace 4"/>
          <p:cNvSpPr/>
          <p:nvPr/>
        </p:nvSpPr>
        <p:spPr bwMode="auto">
          <a:xfrm>
            <a:off x="6825247" y="2599547"/>
            <a:ext cx="685800" cy="2819400"/>
          </a:xfrm>
          <a:prstGeom prst="rightBrace">
            <a:avLst>
              <a:gd name="adj1" fmla="val 53947"/>
              <a:gd name="adj2" fmla="val 50000"/>
            </a:avLst>
          </a:prstGeom>
          <a:noFill/>
          <a:ln w="88900">
            <a:solidFill>
              <a:schemeClr val="tx2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6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52226" y="3532193"/>
            <a:ext cx="66083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Bugs in KOI? Triage</a:t>
            </a:r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402512" y="12279686"/>
            <a:ext cx="15497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1600" dirty="0"/>
              <a:t>https://</a:t>
            </a:r>
            <a:r>
              <a:rPr lang="en-CA" sz="1600" dirty="0" smtClean="0"/>
              <a:t>metrics.mozilla.com/bugzilla-analysis/KOI-TriageRate.html#sampleInterval=week&amp;sampleMax=2013-11-09&amp;sampleMin=2013-04-28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35077984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Past Work with </a:t>
            </a:r>
            <a:r>
              <a:rPr lang="en-US" dirty="0" err="1" smtClean="0"/>
              <a:t>Elasticsearch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5" t="-1" r="12187" b="6889"/>
          <a:stretch/>
        </p:blipFill>
        <p:spPr bwMode="auto">
          <a:xfrm>
            <a:off x="812800" y="2437063"/>
            <a:ext cx="5765063" cy="5986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Brace 4"/>
          <p:cNvSpPr/>
          <p:nvPr/>
        </p:nvSpPr>
        <p:spPr bwMode="auto">
          <a:xfrm>
            <a:off x="6825247" y="2599547"/>
            <a:ext cx="685800" cy="2819400"/>
          </a:xfrm>
          <a:prstGeom prst="rightBrace">
            <a:avLst>
              <a:gd name="adj1" fmla="val 53947"/>
              <a:gd name="adj2" fmla="val 50000"/>
            </a:avLst>
          </a:prstGeom>
          <a:noFill/>
          <a:ln w="88900">
            <a:solidFill>
              <a:schemeClr val="tx2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6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52226" y="3532193"/>
            <a:ext cx="66083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Bugs in KOI? Triage</a:t>
            </a:r>
            <a:endParaRPr lang="en-CA" dirty="0"/>
          </a:p>
        </p:txBody>
      </p:sp>
      <p:cxnSp>
        <p:nvCxnSpPr>
          <p:cNvPr id="6" name="Straight Connector 5"/>
          <p:cNvCxnSpPr/>
          <p:nvPr/>
        </p:nvCxnSpPr>
        <p:spPr bwMode="auto">
          <a:xfrm flipV="1">
            <a:off x="5765800" y="5681577"/>
            <a:ext cx="2086426" cy="516023"/>
          </a:xfrm>
          <a:prstGeom prst="line">
            <a:avLst/>
          </a:prstGeom>
          <a:solidFill>
            <a:srgbClr val="6C7472"/>
          </a:solidFill>
          <a:ln w="88900" cap="flat" cmpd="sng" algn="ctr">
            <a:solidFill>
              <a:srgbClr val="00B0F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8185099" y="5204524"/>
            <a:ext cx="64860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Added to Queue (?)</a:t>
            </a:r>
            <a:endParaRPr lang="en-CA" dirty="0"/>
          </a:p>
        </p:txBody>
      </p:sp>
      <p:sp>
        <p:nvSpPr>
          <p:cNvPr id="17" name="TextBox 16"/>
          <p:cNvSpPr txBox="1"/>
          <p:nvPr/>
        </p:nvSpPr>
        <p:spPr>
          <a:xfrm>
            <a:off x="402512" y="12279686"/>
            <a:ext cx="15497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1600" dirty="0"/>
              <a:t>https://</a:t>
            </a:r>
            <a:r>
              <a:rPr lang="en-CA" sz="1600" dirty="0" smtClean="0"/>
              <a:t>metrics.mozilla.com/bugzilla-analysis/KOI-TriageRate.html#sampleInterval=week&amp;sampleMax=2013-11-09&amp;sampleMin=2013-04-28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42237297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Past Work with </a:t>
            </a:r>
            <a:r>
              <a:rPr lang="en-US" dirty="0" err="1" smtClean="0"/>
              <a:t>Elasticsearch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5" t="-1" r="12187" b="6889"/>
          <a:stretch/>
        </p:blipFill>
        <p:spPr bwMode="auto">
          <a:xfrm>
            <a:off x="812800" y="2437063"/>
            <a:ext cx="5765063" cy="5986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Brace 4"/>
          <p:cNvSpPr/>
          <p:nvPr/>
        </p:nvSpPr>
        <p:spPr bwMode="auto">
          <a:xfrm>
            <a:off x="6825247" y="2599547"/>
            <a:ext cx="685800" cy="2819400"/>
          </a:xfrm>
          <a:prstGeom prst="rightBrace">
            <a:avLst>
              <a:gd name="adj1" fmla="val 53947"/>
              <a:gd name="adj2" fmla="val 50000"/>
            </a:avLst>
          </a:prstGeom>
          <a:noFill/>
          <a:ln w="88900">
            <a:solidFill>
              <a:schemeClr val="tx2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6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52226" y="3532193"/>
            <a:ext cx="66083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Bugs in KOI? Triage</a:t>
            </a:r>
            <a:endParaRPr lang="en-CA" dirty="0"/>
          </a:p>
        </p:txBody>
      </p:sp>
      <p:cxnSp>
        <p:nvCxnSpPr>
          <p:cNvPr id="6" name="Straight Connector 5"/>
          <p:cNvCxnSpPr/>
          <p:nvPr/>
        </p:nvCxnSpPr>
        <p:spPr bwMode="auto">
          <a:xfrm flipV="1">
            <a:off x="5765800" y="5681577"/>
            <a:ext cx="2086426" cy="516023"/>
          </a:xfrm>
          <a:prstGeom prst="line">
            <a:avLst/>
          </a:prstGeom>
          <a:solidFill>
            <a:srgbClr val="6C7472"/>
          </a:solidFill>
          <a:ln w="88900" cap="flat" cmpd="sng" algn="ctr">
            <a:solidFill>
              <a:srgbClr val="00B0F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8185099" y="5204524"/>
            <a:ext cx="64860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Added to Queue (?)</a:t>
            </a:r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8688473" y="6544780"/>
            <a:ext cx="39340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Rejected (-)</a:t>
            </a:r>
            <a:endParaRPr lang="en-CA" dirty="0"/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6108031" y="6544780"/>
            <a:ext cx="2324769" cy="477053"/>
          </a:xfrm>
          <a:prstGeom prst="line">
            <a:avLst/>
          </a:prstGeom>
          <a:solidFill>
            <a:srgbClr val="6C7472"/>
          </a:solidFill>
          <a:ln w="88900" cap="flat" cmpd="sng" algn="ctr">
            <a:solidFill>
              <a:srgbClr val="00B0F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402512" y="12279686"/>
            <a:ext cx="15497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1600" dirty="0"/>
              <a:t>https://</a:t>
            </a:r>
            <a:r>
              <a:rPr lang="en-CA" sz="1600" dirty="0" smtClean="0"/>
              <a:t>metrics.mozilla.com/bugzilla-analysis/KOI-TriageRate.html#sampleInterval=week&amp;sampleMax=2013-11-09&amp;sampleMin=2013-04-28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22331816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Past Work with </a:t>
            </a:r>
            <a:r>
              <a:rPr lang="en-US" dirty="0" err="1" smtClean="0"/>
              <a:t>Elasticsearch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5" t="-1" r="12187" b="6889"/>
          <a:stretch/>
        </p:blipFill>
        <p:spPr bwMode="auto">
          <a:xfrm>
            <a:off x="812800" y="2437063"/>
            <a:ext cx="5765063" cy="5986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Brace 4"/>
          <p:cNvSpPr/>
          <p:nvPr/>
        </p:nvSpPr>
        <p:spPr bwMode="auto">
          <a:xfrm>
            <a:off x="6825247" y="2599547"/>
            <a:ext cx="685800" cy="2819400"/>
          </a:xfrm>
          <a:prstGeom prst="rightBrace">
            <a:avLst>
              <a:gd name="adj1" fmla="val 53947"/>
              <a:gd name="adj2" fmla="val 50000"/>
            </a:avLst>
          </a:prstGeom>
          <a:noFill/>
          <a:ln w="88900">
            <a:solidFill>
              <a:schemeClr val="tx2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6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52226" y="3532193"/>
            <a:ext cx="66083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Bugs in KOI? Triage</a:t>
            </a:r>
            <a:endParaRPr lang="en-CA" dirty="0"/>
          </a:p>
        </p:txBody>
      </p:sp>
      <p:cxnSp>
        <p:nvCxnSpPr>
          <p:cNvPr id="6" name="Straight Connector 5"/>
          <p:cNvCxnSpPr/>
          <p:nvPr/>
        </p:nvCxnSpPr>
        <p:spPr bwMode="auto">
          <a:xfrm flipV="1">
            <a:off x="5765800" y="5681577"/>
            <a:ext cx="2086426" cy="516023"/>
          </a:xfrm>
          <a:prstGeom prst="line">
            <a:avLst/>
          </a:prstGeom>
          <a:solidFill>
            <a:srgbClr val="6C7472"/>
          </a:solidFill>
          <a:ln w="88900" cap="flat" cmpd="sng" algn="ctr">
            <a:solidFill>
              <a:srgbClr val="00B0F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8185099" y="5204524"/>
            <a:ext cx="64860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Added to Queue (?)</a:t>
            </a:r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8688473" y="6544780"/>
            <a:ext cx="39340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Rejected (-)</a:t>
            </a:r>
            <a:endParaRPr lang="en-CA" dirty="0"/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6108031" y="6544780"/>
            <a:ext cx="2324769" cy="477053"/>
          </a:xfrm>
          <a:prstGeom prst="line">
            <a:avLst/>
          </a:prstGeom>
          <a:solidFill>
            <a:srgbClr val="6C7472"/>
          </a:solidFill>
          <a:ln w="88900" cap="flat" cmpd="sng" algn="ctr">
            <a:solidFill>
              <a:srgbClr val="00B0F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TextBox 12"/>
          <p:cNvSpPr txBox="1"/>
          <p:nvPr/>
        </p:nvSpPr>
        <p:spPr>
          <a:xfrm>
            <a:off x="8670954" y="7946529"/>
            <a:ext cx="427392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Accepted (+)</a:t>
            </a:r>
            <a:endParaRPr lang="en-CA" dirty="0"/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4851400" y="7498887"/>
            <a:ext cx="3733800" cy="924695"/>
          </a:xfrm>
          <a:prstGeom prst="line">
            <a:avLst/>
          </a:prstGeom>
          <a:solidFill>
            <a:srgbClr val="6C7472"/>
          </a:solidFill>
          <a:ln w="88900" cap="flat" cmpd="sng" algn="ctr">
            <a:solidFill>
              <a:srgbClr val="00B0F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TextBox 11"/>
          <p:cNvSpPr txBox="1"/>
          <p:nvPr/>
        </p:nvSpPr>
        <p:spPr>
          <a:xfrm>
            <a:off x="402512" y="12279686"/>
            <a:ext cx="15497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1600" dirty="0"/>
              <a:t>https://</a:t>
            </a:r>
            <a:r>
              <a:rPr lang="en-CA" sz="1600" dirty="0" smtClean="0"/>
              <a:t>metrics.mozilla.com/bugzilla-analysis/KOI-TriageRate.html#sampleInterval=week&amp;sampleMax=2013-11-09&amp;sampleMin=2013-04-28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30915920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Past Work with </a:t>
            </a:r>
            <a:r>
              <a:rPr lang="en-US" dirty="0" err="1" smtClean="0"/>
              <a:t>Elasticsearch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5" t="17334" r="7823" b="12222"/>
          <a:stretch/>
        </p:blipFill>
        <p:spPr bwMode="auto">
          <a:xfrm>
            <a:off x="812800" y="2540000"/>
            <a:ext cx="7677096" cy="603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 bwMode="auto">
          <a:xfrm>
            <a:off x="508000" y="2387601"/>
            <a:ext cx="4419600" cy="2081305"/>
          </a:xfrm>
          <a:prstGeom prst="ellipse">
            <a:avLst/>
          </a:prstGeom>
          <a:noFill/>
          <a:ln w="53975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6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  <p:cxnSp>
        <p:nvCxnSpPr>
          <p:cNvPr id="6" name="Straight Connector 5"/>
          <p:cNvCxnSpPr>
            <a:stCxn id="5" idx="6"/>
          </p:cNvCxnSpPr>
          <p:nvPr/>
        </p:nvCxnSpPr>
        <p:spPr bwMode="auto">
          <a:xfrm>
            <a:off x="4927600" y="3428254"/>
            <a:ext cx="4419600" cy="0"/>
          </a:xfrm>
          <a:prstGeom prst="line">
            <a:avLst/>
          </a:prstGeom>
          <a:solidFill>
            <a:srgbClr val="6C7472"/>
          </a:solidFill>
          <a:ln w="50800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" name="TextBox 13"/>
          <p:cNvSpPr txBox="1"/>
          <p:nvPr/>
        </p:nvSpPr>
        <p:spPr>
          <a:xfrm>
            <a:off x="9325811" y="2540000"/>
            <a:ext cx="66509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70% reviews done in a day</a:t>
            </a:r>
            <a:endParaRPr lang="en-CA" dirty="0"/>
          </a:p>
        </p:txBody>
      </p:sp>
      <p:sp>
        <p:nvSpPr>
          <p:cNvPr id="15" name="TextBox 14"/>
          <p:cNvSpPr txBox="1"/>
          <p:nvPr/>
        </p:nvSpPr>
        <p:spPr>
          <a:xfrm>
            <a:off x="402512" y="12279686"/>
            <a:ext cx="15497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1600" dirty="0" smtClean="0"/>
              <a:t>https://metrics.mozilla.com/bugzilla-analysis/ReviewIntensity_First.html#sampleInterval=day&amp;sampleMax=2013-12-27&amp;sampleMin=2013-09-01&amp;requestee=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35077984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Past Work with </a:t>
            </a:r>
            <a:r>
              <a:rPr lang="en-US" dirty="0" err="1" smtClean="0"/>
              <a:t>Elasticsearch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6" t="53373" r="7798" b="12871"/>
          <a:stretch/>
        </p:blipFill>
        <p:spPr bwMode="auto">
          <a:xfrm>
            <a:off x="848305" y="5904486"/>
            <a:ext cx="7683525" cy="2893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81" t="17316" r="7834" b="45974"/>
          <a:stretch/>
        </p:blipFill>
        <p:spPr bwMode="auto">
          <a:xfrm>
            <a:off x="807453" y="2356489"/>
            <a:ext cx="7683378" cy="3146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00" t="59429" r="7428" b="6355"/>
          <a:stretch/>
        </p:blipFill>
        <p:spPr bwMode="auto">
          <a:xfrm>
            <a:off x="835526" y="9017000"/>
            <a:ext cx="7754536" cy="2933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042400" y="3452917"/>
            <a:ext cx="6324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Open Bug Counts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9194800" y="6874298"/>
            <a:ext cx="6324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Open/Close Rates</a:t>
            </a:r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9194800" y="10006529"/>
            <a:ext cx="6324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Age of Open Bugs</a:t>
            </a:r>
            <a:endParaRPr lang="en-CA" dirty="0"/>
          </a:p>
        </p:txBody>
      </p:sp>
      <p:sp>
        <p:nvSpPr>
          <p:cNvPr id="10" name="TextBox 9"/>
          <p:cNvSpPr txBox="1"/>
          <p:nvPr/>
        </p:nvSpPr>
        <p:spPr>
          <a:xfrm>
            <a:off x="402512" y="12279686"/>
            <a:ext cx="15497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1600" dirty="0"/>
              <a:t>https://metrics.mozilla.com/bugzilla-analysis/Bug-Counts.html#sampleInterval=week&amp;sampleMax=2013-12-14&amp;sampleMin=2013-06-30&amp;programFilter=B2G+1.2.0+%28Koi%29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8410858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Past Work with </a:t>
            </a:r>
            <a:r>
              <a:rPr lang="en-US" dirty="0" err="1" smtClean="0"/>
              <a:t>Elasticsearch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5" t="17334" r="7823" b="12222"/>
          <a:stretch/>
        </p:blipFill>
        <p:spPr bwMode="auto">
          <a:xfrm>
            <a:off x="812800" y="2540000"/>
            <a:ext cx="7677096" cy="603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 bwMode="auto">
          <a:xfrm>
            <a:off x="3632200" y="3428254"/>
            <a:ext cx="762000" cy="780489"/>
          </a:xfrm>
          <a:prstGeom prst="ellipse">
            <a:avLst/>
          </a:prstGeom>
          <a:noFill/>
          <a:ln w="53975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6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  <p:cxnSp>
        <p:nvCxnSpPr>
          <p:cNvPr id="6" name="Straight Connector 5"/>
          <p:cNvCxnSpPr>
            <a:stCxn id="5" idx="6"/>
          </p:cNvCxnSpPr>
          <p:nvPr/>
        </p:nvCxnSpPr>
        <p:spPr bwMode="auto">
          <a:xfrm>
            <a:off x="4394200" y="3818499"/>
            <a:ext cx="6400800" cy="650407"/>
          </a:xfrm>
          <a:prstGeom prst="line">
            <a:avLst/>
          </a:prstGeom>
          <a:solidFill>
            <a:srgbClr val="6C7472"/>
          </a:solidFill>
          <a:ln w="50800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" name="TextBox 13"/>
          <p:cNvSpPr txBox="1"/>
          <p:nvPr/>
        </p:nvSpPr>
        <p:spPr>
          <a:xfrm>
            <a:off x="9347200" y="3991852"/>
            <a:ext cx="6650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Long tail</a:t>
            </a:r>
            <a:endParaRPr lang="en-CA" dirty="0"/>
          </a:p>
        </p:txBody>
      </p:sp>
      <p:sp>
        <p:nvSpPr>
          <p:cNvPr id="16" name="TextBox 15"/>
          <p:cNvSpPr txBox="1"/>
          <p:nvPr/>
        </p:nvSpPr>
        <p:spPr>
          <a:xfrm>
            <a:off x="402512" y="12279686"/>
            <a:ext cx="15497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1600" dirty="0" smtClean="0"/>
              <a:t>https://metrics.mozilla.com/bugzilla-analysis/ReviewIntensity_First.html#sampleInterval=day&amp;sampleMax=2013-12-27&amp;sampleMin=2013-09-01&amp;requestee=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676116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Past Work with </a:t>
            </a:r>
            <a:r>
              <a:rPr lang="en-US" dirty="0" err="1" smtClean="0"/>
              <a:t>Elasticsearch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5" t="17334" r="7823" b="12222"/>
          <a:stretch/>
        </p:blipFill>
        <p:spPr bwMode="auto">
          <a:xfrm>
            <a:off x="812800" y="2540000"/>
            <a:ext cx="7677096" cy="603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9337842" y="3467318"/>
            <a:ext cx="66509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Total reviews waiting over a day</a:t>
            </a:r>
            <a:endParaRPr lang="en-CA" dirty="0"/>
          </a:p>
        </p:txBody>
      </p:sp>
      <p:cxnSp>
        <p:nvCxnSpPr>
          <p:cNvPr id="7" name="Straight Connector 6"/>
          <p:cNvCxnSpPr/>
          <p:nvPr/>
        </p:nvCxnSpPr>
        <p:spPr bwMode="auto">
          <a:xfrm flipV="1">
            <a:off x="7594600" y="4375260"/>
            <a:ext cx="2209800" cy="679340"/>
          </a:xfrm>
          <a:prstGeom prst="line">
            <a:avLst/>
          </a:prstGeom>
          <a:solidFill>
            <a:srgbClr val="6C7472"/>
          </a:solidFill>
          <a:ln w="88900" cap="flat" cmpd="sng" algn="ctr">
            <a:solidFill>
              <a:srgbClr val="00B0F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" name="TextBox 23"/>
          <p:cNvSpPr txBox="1"/>
          <p:nvPr/>
        </p:nvSpPr>
        <p:spPr>
          <a:xfrm>
            <a:off x="402512" y="12279686"/>
            <a:ext cx="15497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1600" dirty="0" smtClean="0"/>
              <a:t>https://metrics.mozilla.com/bugzilla-analysis/ReviewIntensity_First.html#sampleInterval=day&amp;sampleMax=2013-12-27&amp;sampleMin=2013-09-01&amp;requestee=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38480963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Past Work with </a:t>
            </a:r>
            <a:r>
              <a:rPr lang="en-US" dirty="0" err="1" smtClean="0"/>
              <a:t>Elasticsearch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5" t="17334" r="7823" b="12222"/>
          <a:stretch/>
        </p:blipFill>
        <p:spPr bwMode="auto">
          <a:xfrm>
            <a:off x="812800" y="2540000"/>
            <a:ext cx="7677096" cy="603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9337842" y="3467318"/>
            <a:ext cx="66509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Total reviews waiting over a day</a:t>
            </a:r>
            <a:endParaRPr lang="en-CA" dirty="0"/>
          </a:p>
        </p:txBody>
      </p:sp>
      <p:cxnSp>
        <p:nvCxnSpPr>
          <p:cNvPr id="7" name="Straight Connector 6"/>
          <p:cNvCxnSpPr/>
          <p:nvPr/>
        </p:nvCxnSpPr>
        <p:spPr bwMode="auto">
          <a:xfrm flipV="1">
            <a:off x="7594600" y="4375260"/>
            <a:ext cx="2209800" cy="679340"/>
          </a:xfrm>
          <a:prstGeom prst="line">
            <a:avLst/>
          </a:prstGeom>
          <a:solidFill>
            <a:srgbClr val="6C7472"/>
          </a:solidFill>
          <a:ln w="88900" cap="flat" cmpd="sng" algn="ctr">
            <a:solidFill>
              <a:srgbClr val="00B0F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9337842" y="5563036"/>
            <a:ext cx="6650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Reviews requested</a:t>
            </a:r>
            <a:endParaRPr lang="en-CA" dirty="0"/>
          </a:p>
        </p:txBody>
      </p:sp>
      <p:cxnSp>
        <p:nvCxnSpPr>
          <p:cNvPr id="17" name="Straight Connector 16"/>
          <p:cNvCxnSpPr>
            <a:endCxn id="16" idx="1"/>
          </p:cNvCxnSpPr>
          <p:nvPr/>
        </p:nvCxnSpPr>
        <p:spPr bwMode="auto">
          <a:xfrm flipV="1">
            <a:off x="7594600" y="6040090"/>
            <a:ext cx="1743242" cy="97011"/>
          </a:xfrm>
          <a:prstGeom prst="line">
            <a:avLst/>
          </a:prstGeom>
          <a:solidFill>
            <a:srgbClr val="6C7472"/>
          </a:solidFill>
          <a:ln w="88900" cap="flat" cmpd="sng" algn="ctr">
            <a:solidFill>
              <a:srgbClr val="00B0F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402512" y="12279686"/>
            <a:ext cx="15497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1600" dirty="0" smtClean="0"/>
              <a:t>https://metrics.mozilla.com/bugzilla-analysis/ReviewIntensity_First.html#sampleInterval=day&amp;sampleMax=2013-12-27&amp;sampleMin=2013-09-01&amp;requestee=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23264666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Past Work with </a:t>
            </a:r>
            <a:r>
              <a:rPr lang="en-US" dirty="0" err="1" smtClean="0"/>
              <a:t>Elasticsearch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5" t="17334" r="7823" b="12222"/>
          <a:stretch/>
        </p:blipFill>
        <p:spPr bwMode="auto">
          <a:xfrm>
            <a:off x="812800" y="2540000"/>
            <a:ext cx="7677096" cy="603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9337842" y="3467318"/>
            <a:ext cx="66509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Total reviews waiting over a day</a:t>
            </a:r>
            <a:endParaRPr lang="en-CA" dirty="0"/>
          </a:p>
        </p:txBody>
      </p:sp>
      <p:cxnSp>
        <p:nvCxnSpPr>
          <p:cNvPr id="7" name="Straight Connector 6"/>
          <p:cNvCxnSpPr/>
          <p:nvPr/>
        </p:nvCxnSpPr>
        <p:spPr bwMode="auto">
          <a:xfrm flipV="1">
            <a:off x="7594600" y="4375260"/>
            <a:ext cx="2209800" cy="679340"/>
          </a:xfrm>
          <a:prstGeom prst="line">
            <a:avLst/>
          </a:prstGeom>
          <a:solidFill>
            <a:srgbClr val="6C7472"/>
          </a:solidFill>
          <a:ln w="88900" cap="flat" cmpd="sng" algn="ctr">
            <a:solidFill>
              <a:srgbClr val="00B0F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9337842" y="5563036"/>
            <a:ext cx="6650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Reviews requested</a:t>
            </a:r>
            <a:endParaRPr lang="en-CA" dirty="0"/>
          </a:p>
        </p:txBody>
      </p:sp>
      <p:cxnSp>
        <p:nvCxnSpPr>
          <p:cNvPr id="17" name="Straight Connector 16"/>
          <p:cNvCxnSpPr>
            <a:endCxn id="16" idx="1"/>
          </p:cNvCxnSpPr>
          <p:nvPr/>
        </p:nvCxnSpPr>
        <p:spPr bwMode="auto">
          <a:xfrm flipV="1">
            <a:off x="7594600" y="6040090"/>
            <a:ext cx="1743242" cy="97011"/>
          </a:xfrm>
          <a:prstGeom prst="line">
            <a:avLst/>
          </a:prstGeom>
          <a:solidFill>
            <a:srgbClr val="6C7472"/>
          </a:solidFill>
          <a:ln w="88900" cap="flat" cmpd="sng" algn="ctr">
            <a:solidFill>
              <a:srgbClr val="00B0F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TextBox 18"/>
          <p:cNvSpPr txBox="1"/>
          <p:nvPr/>
        </p:nvSpPr>
        <p:spPr>
          <a:xfrm>
            <a:off x="9337842" y="6883400"/>
            <a:ext cx="6650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Reviews completed</a:t>
            </a:r>
            <a:endParaRPr lang="en-CA" dirty="0"/>
          </a:p>
        </p:txBody>
      </p:sp>
      <p:cxnSp>
        <p:nvCxnSpPr>
          <p:cNvPr id="21" name="Straight Connector 20"/>
          <p:cNvCxnSpPr>
            <a:endCxn id="19" idx="1"/>
          </p:cNvCxnSpPr>
          <p:nvPr/>
        </p:nvCxnSpPr>
        <p:spPr bwMode="auto">
          <a:xfrm>
            <a:off x="7747000" y="7112000"/>
            <a:ext cx="1590842" cy="248454"/>
          </a:xfrm>
          <a:prstGeom prst="line">
            <a:avLst/>
          </a:prstGeom>
          <a:solidFill>
            <a:srgbClr val="6C7472"/>
          </a:solidFill>
          <a:ln w="88900" cap="flat" cmpd="sng" algn="ctr">
            <a:solidFill>
              <a:srgbClr val="00B0F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402512" y="12279686"/>
            <a:ext cx="15497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1600" dirty="0" smtClean="0"/>
              <a:t>https://metrics.mozilla.com/bugzilla-analysis/ReviewIntensity_First.html#sampleInterval=day&amp;sampleMax=2013-12-27&amp;sampleMin=2013-09-01&amp;requestee=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35041604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Past Work with </a:t>
            </a:r>
            <a:r>
              <a:rPr lang="en-US" dirty="0" err="1" smtClean="0"/>
              <a:t>Elasticsearch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5" t="17334" r="7823" b="5334"/>
          <a:stretch/>
        </p:blipFill>
        <p:spPr bwMode="auto">
          <a:xfrm>
            <a:off x="867611" y="2616200"/>
            <a:ext cx="7677096" cy="6629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 bwMode="auto">
          <a:xfrm>
            <a:off x="660400" y="2997200"/>
            <a:ext cx="609600" cy="2438400"/>
          </a:xfrm>
          <a:prstGeom prst="ellipse">
            <a:avLst/>
          </a:prstGeom>
          <a:noFill/>
          <a:ln w="53975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6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  <p:cxnSp>
        <p:nvCxnSpPr>
          <p:cNvPr id="6" name="Straight Connector 5"/>
          <p:cNvCxnSpPr>
            <a:stCxn id="5" idx="6"/>
          </p:cNvCxnSpPr>
          <p:nvPr/>
        </p:nvCxnSpPr>
        <p:spPr bwMode="auto">
          <a:xfrm flipV="1">
            <a:off x="1270000" y="3428256"/>
            <a:ext cx="8077200" cy="788144"/>
          </a:xfrm>
          <a:prstGeom prst="line">
            <a:avLst/>
          </a:prstGeom>
          <a:solidFill>
            <a:srgbClr val="6C7472"/>
          </a:solidFill>
          <a:ln w="50800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TextBox 6"/>
          <p:cNvSpPr txBox="1"/>
          <p:nvPr/>
        </p:nvSpPr>
        <p:spPr>
          <a:xfrm>
            <a:off x="9325811" y="2540000"/>
            <a:ext cx="66509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Most reviews done inside 6 hours!</a:t>
            </a:r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402512" y="12279686"/>
            <a:ext cx="15497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1600" dirty="0"/>
              <a:t>https://metrics.mozilla.com/bugzilla-analysis/Reviews_Pending_18.html</a:t>
            </a:r>
            <a:r>
              <a:rPr lang="en-CA" sz="1600" dirty="0" smtClean="0"/>
              <a:t>#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16076069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Past Work with </a:t>
            </a:r>
            <a:r>
              <a:rPr lang="en-US" dirty="0" err="1" smtClean="0"/>
              <a:t>Elasticsearch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5" t="17334" r="7823" b="5334"/>
          <a:stretch/>
        </p:blipFill>
        <p:spPr bwMode="auto">
          <a:xfrm>
            <a:off x="867611" y="2616200"/>
            <a:ext cx="7677096" cy="6629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 bwMode="auto">
          <a:xfrm>
            <a:off x="660400" y="2997200"/>
            <a:ext cx="609600" cy="2438400"/>
          </a:xfrm>
          <a:prstGeom prst="ellipse">
            <a:avLst/>
          </a:prstGeom>
          <a:noFill/>
          <a:ln w="53975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6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  <p:cxnSp>
        <p:nvCxnSpPr>
          <p:cNvPr id="6" name="Straight Connector 5"/>
          <p:cNvCxnSpPr>
            <a:stCxn id="5" idx="6"/>
          </p:cNvCxnSpPr>
          <p:nvPr/>
        </p:nvCxnSpPr>
        <p:spPr bwMode="auto">
          <a:xfrm flipV="1">
            <a:off x="1270000" y="3428256"/>
            <a:ext cx="8077200" cy="788144"/>
          </a:xfrm>
          <a:prstGeom prst="line">
            <a:avLst/>
          </a:prstGeom>
          <a:solidFill>
            <a:srgbClr val="6C7472"/>
          </a:solidFill>
          <a:ln w="50800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TextBox 6"/>
          <p:cNvSpPr txBox="1"/>
          <p:nvPr/>
        </p:nvSpPr>
        <p:spPr>
          <a:xfrm>
            <a:off x="9325811" y="2540000"/>
            <a:ext cx="66509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Most reviews done inside 6 hours!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9325811" y="5022902"/>
            <a:ext cx="6650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Very long tail</a:t>
            </a:r>
            <a:endParaRPr lang="en-CA" dirty="0"/>
          </a:p>
        </p:txBody>
      </p:sp>
      <p:sp>
        <p:nvSpPr>
          <p:cNvPr id="9" name="Oval 8"/>
          <p:cNvSpPr/>
          <p:nvPr/>
        </p:nvSpPr>
        <p:spPr bwMode="auto">
          <a:xfrm>
            <a:off x="1803400" y="4355882"/>
            <a:ext cx="6476999" cy="851118"/>
          </a:xfrm>
          <a:prstGeom prst="ellipse">
            <a:avLst/>
          </a:prstGeom>
          <a:noFill/>
          <a:ln w="53975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6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  <p:cxnSp>
        <p:nvCxnSpPr>
          <p:cNvPr id="10" name="Straight Connector 9"/>
          <p:cNvCxnSpPr>
            <a:stCxn id="9" idx="6"/>
          </p:cNvCxnSpPr>
          <p:nvPr/>
        </p:nvCxnSpPr>
        <p:spPr bwMode="auto">
          <a:xfrm>
            <a:off x="8280399" y="4781441"/>
            <a:ext cx="1823454" cy="718515"/>
          </a:xfrm>
          <a:prstGeom prst="line">
            <a:avLst/>
          </a:prstGeom>
          <a:solidFill>
            <a:srgbClr val="6C7472"/>
          </a:solidFill>
          <a:ln w="50800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TextBox 11"/>
          <p:cNvSpPr txBox="1"/>
          <p:nvPr/>
        </p:nvSpPr>
        <p:spPr>
          <a:xfrm>
            <a:off x="402512" y="12279686"/>
            <a:ext cx="15497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1600" dirty="0"/>
              <a:t>https://metrics.mozilla.com/bugzilla-analysis/Reviews_Pending_18.html</a:t>
            </a:r>
            <a:r>
              <a:rPr lang="en-CA" sz="1600" dirty="0" smtClean="0"/>
              <a:t>#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34615881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Past Work with </a:t>
            </a:r>
            <a:r>
              <a:rPr lang="en-US" dirty="0" err="1" smtClean="0"/>
              <a:t>Elasticsearch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5" t="17334" r="7823" b="5334"/>
          <a:stretch/>
        </p:blipFill>
        <p:spPr bwMode="auto">
          <a:xfrm>
            <a:off x="867611" y="2616200"/>
            <a:ext cx="7677096" cy="6629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 bwMode="auto">
          <a:xfrm>
            <a:off x="660400" y="2997200"/>
            <a:ext cx="609600" cy="2438400"/>
          </a:xfrm>
          <a:prstGeom prst="ellipse">
            <a:avLst/>
          </a:prstGeom>
          <a:noFill/>
          <a:ln w="53975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6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  <p:cxnSp>
        <p:nvCxnSpPr>
          <p:cNvPr id="6" name="Straight Connector 5"/>
          <p:cNvCxnSpPr>
            <a:stCxn id="5" idx="6"/>
          </p:cNvCxnSpPr>
          <p:nvPr/>
        </p:nvCxnSpPr>
        <p:spPr bwMode="auto">
          <a:xfrm flipV="1">
            <a:off x="1270000" y="3428256"/>
            <a:ext cx="8077200" cy="788144"/>
          </a:xfrm>
          <a:prstGeom prst="line">
            <a:avLst/>
          </a:prstGeom>
          <a:solidFill>
            <a:srgbClr val="6C7472"/>
          </a:solidFill>
          <a:ln w="50800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TextBox 6"/>
          <p:cNvSpPr txBox="1"/>
          <p:nvPr/>
        </p:nvSpPr>
        <p:spPr>
          <a:xfrm>
            <a:off x="9325811" y="2540000"/>
            <a:ext cx="66509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Most reviews done inside 6 hours!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9325811" y="5022902"/>
            <a:ext cx="6650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Very long tail</a:t>
            </a:r>
            <a:endParaRPr lang="en-CA" dirty="0"/>
          </a:p>
        </p:txBody>
      </p:sp>
      <p:sp>
        <p:nvSpPr>
          <p:cNvPr id="9" name="Oval 8"/>
          <p:cNvSpPr/>
          <p:nvPr/>
        </p:nvSpPr>
        <p:spPr bwMode="auto">
          <a:xfrm>
            <a:off x="1803400" y="4355882"/>
            <a:ext cx="6476999" cy="851118"/>
          </a:xfrm>
          <a:prstGeom prst="ellipse">
            <a:avLst/>
          </a:prstGeom>
          <a:noFill/>
          <a:ln w="53975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6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  <p:cxnSp>
        <p:nvCxnSpPr>
          <p:cNvPr id="10" name="Straight Connector 9"/>
          <p:cNvCxnSpPr>
            <a:stCxn id="9" idx="6"/>
          </p:cNvCxnSpPr>
          <p:nvPr/>
        </p:nvCxnSpPr>
        <p:spPr bwMode="auto">
          <a:xfrm>
            <a:off x="8280399" y="4781441"/>
            <a:ext cx="1823454" cy="718515"/>
          </a:xfrm>
          <a:prstGeom prst="line">
            <a:avLst/>
          </a:prstGeom>
          <a:solidFill>
            <a:srgbClr val="6C7472"/>
          </a:solidFill>
          <a:ln w="50800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1296197" y="10597346"/>
            <a:ext cx="6650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Dear Me!</a:t>
            </a:r>
            <a:endParaRPr lang="en-CA" dirty="0"/>
          </a:p>
        </p:txBody>
      </p:sp>
      <p:sp>
        <p:nvSpPr>
          <p:cNvPr id="12" name="Oval 11"/>
          <p:cNvSpPr/>
          <p:nvPr/>
        </p:nvSpPr>
        <p:spPr bwMode="auto">
          <a:xfrm>
            <a:off x="3022600" y="8636000"/>
            <a:ext cx="2019299" cy="609486"/>
          </a:xfrm>
          <a:prstGeom prst="ellipse">
            <a:avLst/>
          </a:prstGeom>
          <a:noFill/>
          <a:ln w="53975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6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4032249" y="9245486"/>
            <a:ext cx="361952" cy="1351860"/>
          </a:xfrm>
          <a:prstGeom prst="line">
            <a:avLst/>
          </a:prstGeom>
          <a:solidFill>
            <a:srgbClr val="6C7472"/>
          </a:solidFill>
          <a:ln w="50800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0" name="TextBox 19"/>
          <p:cNvSpPr txBox="1"/>
          <p:nvPr/>
        </p:nvSpPr>
        <p:spPr>
          <a:xfrm>
            <a:off x="402512" y="12279686"/>
            <a:ext cx="15497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1600" dirty="0"/>
              <a:t>https://metrics.mozilla.com/bugzilla-analysis/Reviews_Pending_18.html</a:t>
            </a:r>
            <a:r>
              <a:rPr lang="en-CA" sz="1600" dirty="0" smtClean="0"/>
              <a:t>#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6978785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Past Work with </a:t>
            </a:r>
            <a:r>
              <a:rPr lang="en-US" dirty="0" err="1" smtClean="0"/>
              <a:t>Elasticsearch</a:t>
            </a: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91" t="9778" r="11768" b="30778"/>
          <a:stretch/>
        </p:blipFill>
        <p:spPr bwMode="auto">
          <a:xfrm>
            <a:off x="848815" y="2616200"/>
            <a:ext cx="7667669" cy="509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890000" y="2698859"/>
            <a:ext cx="65631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dirty="0" smtClean="0"/>
              <a:t>More patches means more likely to continue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1193800" y="8864600"/>
            <a:ext cx="873291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After first patch, 53% will submit a second patch (inside 3 months)</a:t>
            </a:r>
            <a:endParaRPr lang="en-CA" dirty="0"/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1422400" y="6578600"/>
            <a:ext cx="1219200" cy="2286000"/>
          </a:xfrm>
          <a:prstGeom prst="line">
            <a:avLst/>
          </a:prstGeom>
          <a:solidFill>
            <a:srgbClr val="6C7472"/>
          </a:solidFill>
          <a:ln w="88900" cap="flat" cmpd="sng" algn="ctr">
            <a:solidFill>
              <a:srgbClr val="00B0F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402512" y="12279686"/>
            <a:ext cx="15497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1600" dirty="0"/>
              <a:t>https://</a:t>
            </a:r>
            <a:r>
              <a:rPr lang="en-CA" sz="1600" dirty="0" smtClean="0"/>
              <a:t>metrics.mozilla.com/bugzilla-analysis/Community_NextReviews.html#window=13week&amp;sampleMax=2014-01-01&amp;sampleMin=2013-01-01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16076069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Past Work with </a:t>
            </a:r>
            <a:r>
              <a:rPr lang="en-US" dirty="0" err="1" smtClean="0"/>
              <a:t>Elasticsearch</a:t>
            </a: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91" t="9778" r="11768" b="30778"/>
          <a:stretch/>
        </p:blipFill>
        <p:spPr bwMode="auto">
          <a:xfrm>
            <a:off x="848815" y="2616200"/>
            <a:ext cx="7667669" cy="509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890000" y="2698859"/>
            <a:ext cx="65631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dirty="0" smtClean="0"/>
              <a:t>More patches means more likely to continue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1457158" y="8864600"/>
            <a:ext cx="873291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After the second patch, 74% will submit a third</a:t>
            </a:r>
          </a:p>
          <a:p>
            <a:r>
              <a:rPr lang="en-CA" dirty="0" smtClean="0"/>
              <a:t>(inside 3 months)</a:t>
            </a:r>
            <a:endParaRPr lang="en-CA" dirty="0"/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1651000" y="6426200"/>
            <a:ext cx="1981200" cy="2438400"/>
          </a:xfrm>
          <a:prstGeom prst="line">
            <a:avLst/>
          </a:prstGeom>
          <a:solidFill>
            <a:srgbClr val="6C7472"/>
          </a:solidFill>
          <a:ln w="88900" cap="flat" cmpd="sng" algn="ctr">
            <a:solidFill>
              <a:srgbClr val="00B0F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402512" y="12279686"/>
            <a:ext cx="15497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1600" dirty="0"/>
              <a:t>https://</a:t>
            </a:r>
            <a:r>
              <a:rPr lang="en-CA" sz="1600" dirty="0" smtClean="0"/>
              <a:t>metrics.mozilla.com/bugzilla-analysis/Community_NextReviews.html#window=13week&amp;sampleMax=2014-01-01&amp;sampleMin=2013-01-01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4999713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Past Work with </a:t>
            </a:r>
            <a:r>
              <a:rPr lang="en-US" dirty="0" err="1" smtClean="0"/>
              <a:t>Elasticsearch</a:t>
            </a: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91" t="9778" r="11768" b="30778"/>
          <a:stretch/>
        </p:blipFill>
        <p:spPr bwMode="auto">
          <a:xfrm>
            <a:off x="848815" y="2616200"/>
            <a:ext cx="7667669" cy="509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890000" y="2698859"/>
            <a:ext cx="65631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dirty="0" smtClean="0"/>
              <a:t>More patches means more likely to continue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1457157" y="9318528"/>
            <a:ext cx="87329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and so on…</a:t>
            </a:r>
            <a:endParaRPr lang="en-CA" dirty="0"/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2032000" y="6426200"/>
            <a:ext cx="2133600" cy="2892328"/>
          </a:xfrm>
          <a:prstGeom prst="line">
            <a:avLst/>
          </a:prstGeom>
          <a:solidFill>
            <a:srgbClr val="6C7472"/>
          </a:solidFill>
          <a:ln w="88900" cap="flat" cmpd="sng" algn="ctr">
            <a:solidFill>
              <a:srgbClr val="00B0F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/>
        </p:nvCxnSpPr>
        <p:spPr bwMode="auto">
          <a:xfrm>
            <a:off x="2336800" y="6121400"/>
            <a:ext cx="1828800" cy="3197128"/>
          </a:xfrm>
          <a:prstGeom prst="line">
            <a:avLst/>
          </a:prstGeom>
          <a:solidFill>
            <a:srgbClr val="6C7472"/>
          </a:solidFill>
          <a:ln w="88900" cap="flat" cmpd="sng" algn="ctr">
            <a:solidFill>
              <a:srgbClr val="00B0F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TextBox 17"/>
          <p:cNvSpPr txBox="1"/>
          <p:nvPr/>
        </p:nvSpPr>
        <p:spPr>
          <a:xfrm>
            <a:off x="402512" y="12279686"/>
            <a:ext cx="15497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1600" dirty="0"/>
              <a:t>https://</a:t>
            </a:r>
            <a:r>
              <a:rPr lang="en-CA" sz="1600" dirty="0" smtClean="0"/>
              <a:t>metrics.mozilla.com/bugzilla-analysis/Community_NextReviews.html#window=13week&amp;sampleMax=2014-01-01&amp;sampleMin=2013-01-01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3489895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Past Work with </a:t>
            </a:r>
            <a:r>
              <a:rPr lang="en-US" dirty="0" err="1" smtClean="0"/>
              <a:t>Elasticsearch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81" t="17316" r="7754" b="17991"/>
          <a:stretch/>
        </p:blipFill>
        <p:spPr bwMode="auto">
          <a:xfrm>
            <a:off x="736600" y="2387600"/>
            <a:ext cx="7695212" cy="5545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966200" y="2997200"/>
            <a:ext cx="6705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Close Rates by Resolution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402512" y="11531600"/>
            <a:ext cx="154978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1600" dirty="0"/>
              <a:t>https://metrics.mozilla.com/bugzilla-analysis/Bug-CloseRate.html#filter=%257B%22and%22%3A%255B%0A%09%257B%22term%22%3A%257B%22product%22%3A%22boot2gecko%22%257D%257D,%0A%09%257B%22not%22%3A%257B%22terms%22%3A%257B%22cf_blocking_b2g%22%3A%255B%22tef%2B%22,%22shira%2B%22,%22leo%2B%22%255D%257D%257D%257D%0A%255D%257D&amp;sampleInterval=week&amp;sampleMax=2013-10-26&amp;sampleMin=2012-09-30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35077984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Past Work with </a:t>
            </a:r>
            <a:r>
              <a:rPr lang="en-US" dirty="0" err="1" smtClean="0"/>
              <a:t>Elasticsearch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91" t="9778" r="11768" b="30778"/>
          <a:stretch/>
        </p:blipFill>
        <p:spPr bwMode="auto">
          <a:xfrm>
            <a:off x="889000" y="2768600"/>
            <a:ext cx="7667669" cy="509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852568" y="2768600"/>
            <a:ext cx="7366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dirty="0" smtClean="0"/>
              <a:t>Looking at “retention” over past 5 years</a:t>
            </a:r>
            <a:endParaRPr lang="en-CA" dirty="0"/>
          </a:p>
        </p:txBody>
      </p:sp>
      <p:sp>
        <p:nvSpPr>
          <p:cNvPr id="27" name="TextBox 26"/>
          <p:cNvSpPr txBox="1"/>
          <p:nvPr/>
        </p:nvSpPr>
        <p:spPr>
          <a:xfrm>
            <a:off x="402512" y="12279686"/>
            <a:ext cx="15497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1600" dirty="0"/>
              <a:t>https://</a:t>
            </a:r>
            <a:r>
              <a:rPr lang="en-CA" sz="1600" dirty="0" smtClean="0"/>
              <a:t>metrics.mozilla.com/bugzilla-analysis/Community_Retention.html#window=13week&amp;sampleInterval=month&amp;sampleMax=2013-11-30&amp;sampleMin=2008-01-01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35077984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Past Work with </a:t>
            </a:r>
            <a:r>
              <a:rPr lang="en-US" dirty="0" err="1" smtClean="0"/>
              <a:t>Elasticsearch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91" t="9778" r="11768" b="30778"/>
          <a:stretch/>
        </p:blipFill>
        <p:spPr bwMode="auto">
          <a:xfrm>
            <a:off x="889000" y="2768600"/>
            <a:ext cx="7667669" cy="509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852568" y="2768600"/>
            <a:ext cx="7366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dirty="0" smtClean="0"/>
              <a:t>Looking at “retention” over past 5 years</a:t>
            </a:r>
            <a:endParaRPr lang="en-CA" dirty="0"/>
          </a:p>
        </p:txBody>
      </p:sp>
      <p:sp>
        <p:nvSpPr>
          <p:cNvPr id="6" name="Oval 5"/>
          <p:cNvSpPr/>
          <p:nvPr/>
        </p:nvSpPr>
        <p:spPr bwMode="auto">
          <a:xfrm>
            <a:off x="584201" y="3378201"/>
            <a:ext cx="5943600" cy="2590799"/>
          </a:xfrm>
          <a:prstGeom prst="ellipse">
            <a:avLst/>
          </a:prstGeom>
          <a:noFill/>
          <a:ln w="53975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6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  <p:cxnSp>
        <p:nvCxnSpPr>
          <p:cNvPr id="7" name="Straight Connector 6"/>
          <p:cNvCxnSpPr>
            <a:endCxn id="9" idx="0"/>
          </p:cNvCxnSpPr>
          <p:nvPr/>
        </p:nvCxnSpPr>
        <p:spPr bwMode="auto">
          <a:xfrm>
            <a:off x="4013200" y="5969000"/>
            <a:ext cx="709635" cy="3505200"/>
          </a:xfrm>
          <a:prstGeom prst="line">
            <a:avLst/>
          </a:prstGeom>
          <a:solidFill>
            <a:srgbClr val="6C7472"/>
          </a:solidFill>
          <a:ln w="50800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1408135" y="9474200"/>
            <a:ext cx="66293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Very noisy, maybe there is a deeper pattern?</a:t>
            </a:r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402512" y="12279686"/>
            <a:ext cx="15497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1600" dirty="0"/>
              <a:t>https://</a:t>
            </a:r>
            <a:r>
              <a:rPr lang="en-CA" sz="1600" dirty="0" smtClean="0"/>
              <a:t>metrics.mozilla.com/bugzilla-analysis/Community_Retention.html#window=13week&amp;sampleInterval=month&amp;sampleMax=2013-11-30&amp;sampleMin=2008-01-01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1471795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Past Work with </a:t>
            </a:r>
            <a:r>
              <a:rPr lang="en-US" dirty="0" err="1" smtClean="0"/>
              <a:t>Elasticsearch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91" t="9778" r="11768" b="30778"/>
          <a:stretch/>
        </p:blipFill>
        <p:spPr bwMode="auto">
          <a:xfrm>
            <a:off x="889000" y="2768600"/>
            <a:ext cx="7667669" cy="509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852568" y="2768600"/>
            <a:ext cx="7366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dirty="0" smtClean="0"/>
              <a:t>Looking at “retention” over past 5 years</a:t>
            </a:r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8037534" y="8566259"/>
            <a:ext cx="80648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Less noise, and higher retention after late 2012</a:t>
            </a:r>
            <a:endParaRPr lang="en-CA" dirty="0"/>
          </a:p>
        </p:txBody>
      </p:sp>
      <p:sp>
        <p:nvSpPr>
          <p:cNvPr id="14" name="Oval 13"/>
          <p:cNvSpPr/>
          <p:nvPr/>
        </p:nvSpPr>
        <p:spPr bwMode="auto">
          <a:xfrm>
            <a:off x="6299200" y="3530601"/>
            <a:ext cx="1738334" cy="1981199"/>
          </a:xfrm>
          <a:prstGeom prst="ellipse">
            <a:avLst/>
          </a:prstGeom>
          <a:noFill/>
          <a:ln w="53975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6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7747000" y="5316518"/>
            <a:ext cx="2667000" cy="3249741"/>
          </a:xfrm>
          <a:prstGeom prst="line">
            <a:avLst/>
          </a:prstGeom>
          <a:solidFill>
            <a:srgbClr val="6C7472"/>
          </a:solidFill>
          <a:ln w="50800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TextBox 11"/>
          <p:cNvSpPr txBox="1"/>
          <p:nvPr/>
        </p:nvSpPr>
        <p:spPr>
          <a:xfrm>
            <a:off x="402512" y="12279686"/>
            <a:ext cx="15497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1600" dirty="0"/>
              <a:t>https://</a:t>
            </a:r>
            <a:r>
              <a:rPr lang="en-CA" sz="1600" dirty="0" smtClean="0"/>
              <a:t>metrics.mozilla.com/bugzilla-analysis/Community_Retention.html#window=13week&amp;sampleInterval=month&amp;sampleMax=2013-11-30&amp;sampleMin=2008-01-01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38814545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Past Work with </a:t>
            </a:r>
            <a:r>
              <a:rPr lang="en-US" dirty="0" err="1" smtClean="0"/>
              <a:t>Elasticsearch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91" t="9778" r="11768" b="30778"/>
          <a:stretch/>
        </p:blipFill>
        <p:spPr bwMode="auto">
          <a:xfrm>
            <a:off x="889000" y="2768600"/>
            <a:ext cx="7667669" cy="509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852568" y="2768600"/>
            <a:ext cx="7366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dirty="0" smtClean="0"/>
              <a:t>Looking at “retention” over past 5 years</a:t>
            </a:r>
            <a:endParaRPr lang="en-CA" dirty="0"/>
          </a:p>
        </p:txBody>
      </p:sp>
      <p:sp>
        <p:nvSpPr>
          <p:cNvPr id="2" name="TextBox 1"/>
          <p:cNvSpPr txBox="1"/>
          <p:nvPr/>
        </p:nvSpPr>
        <p:spPr>
          <a:xfrm>
            <a:off x="8981057" y="5876797"/>
            <a:ext cx="723751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Edge effect: Not enough time to see if person will submit another patch </a:t>
            </a:r>
            <a:endParaRPr lang="en-CA" dirty="0"/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7975600" y="5316518"/>
            <a:ext cx="1676400" cy="560279"/>
          </a:xfrm>
          <a:prstGeom prst="line">
            <a:avLst/>
          </a:prstGeom>
          <a:solidFill>
            <a:srgbClr val="6C7472"/>
          </a:solidFill>
          <a:ln w="88900" cap="flat" cmpd="sng" algn="ctr">
            <a:solidFill>
              <a:srgbClr val="00B0F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" name="Straight Connector 8"/>
          <p:cNvCxnSpPr/>
          <p:nvPr/>
        </p:nvCxnSpPr>
        <p:spPr bwMode="auto">
          <a:xfrm>
            <a:off x="7975600" y="4445000"/>
            <a:ext cx="1905000" cy="1219200"/>
          </a:xfrm>
          <a:prstGeom prst="line">
            <a:avLst/>
          </a:prstGeom>
          <a:solidFill>
            <a:srgbClr val="6C7472"/>
          </a:solidFill>
          <a:ln w="88900" cap="flat" cmpd="sng" algn="ctr">
            <a:solidFill>
              <a:srgbClr val="00B0F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402512" y="12279686"/>
            <a:ext cx="15497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1600" dirty="0"/>
              <a:t>https://</a:t>
            </a:r>
            <a:r>
              <a:rPr lang="en-CA" sz="1600" dirty="0" smtClean="0"/>
              <a:t>metrics.mozilla.com/bugzilla-analysis/Community_Retention.html#window=13week&amp;sampleInterval=month&amp;sampleMax=2013-11-30&amp;sampleMin=2008-01-01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42584233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Architecture</a:t>
            </a:r>
            <a:endParaRPr lang="en-US" dirty="0"/>
          </a:p>
        </p:txBody>
      </p:sp>
      <p:grpSp>
        <p:nvGrpSpPr>
          <p:cNvPr id="86" name="Group 85"/>
          <p:cNvGrpSpPr/>
          <p:nvPr/>
        </p:nvGrpSpPr>
        <p:grpSpPr>
          <a:xfrm>
            <a:off x="5689600" y="7396164"/>
            <a:ext cx="2718881" cy="2765920"/>
            <a:chOff x="6146792" y="4861077"/>
            <a:chExt cx="2718881" cy="2765920"/>
          </a:xfrm>
        </p:grpSpPr>
        <p:grpSp>
          <p:nvGrpSpPr>
            <p:cNvPr id="40" name="Group 39"/>
            <p:cNvGrpSpPr>
              <a:grpSpLocks noChangeAspect="1"/>
            </p:cNvGrpSpPr>
            <p:nvPr/>
          </p:nvGrpSpPr>
          <p:grpSpPr>
            <a:xfrm>
              <a:off x="6146792" y="4861077"/>
              <a:ext cx="2718881" cy="2304255"/>
              <a:chOff x="1944668" y="1262408"/>
              <a:chExt cx="875038" cy="670402"/>
            </a:xfrm>
          </p:grpSpPr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668" y="1262408"/>
                <a:ext cx="446935" cy="446935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2771" y="1268760"/>
                <a:ext cx="446935" cy="446935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68135" y="1485875"/>
                <a:ext cx="446935" cy="446935"/>
              </a:xfrm>
              <a:prstGeom prst="rect">
                <a:avLst/>
              </a:prstGeom>
            </p:spPr>
          </p:pic>
        </p:grpSp>
        <p:sp>
          <p:nvSpPr>
            <p:cNvPr id="47" name="TextBox 46"/>
            <p:cNvSpPr txBox="1">
              <a:spLocks noChangeAspect="1"/>
            </p:cNvSpPr>
            <p:nvPr/>
          </p:nvSpPr>
          <p:spPr>
            <a:xfrm>
              <a:off x="6450095" y="7165332"/>
              <a:ext cx="21707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b="1" dirty="0" err="1" smtClean="0"/>
                <a:t>Elasticsearch</a:t>
              </a:r>
              <a:endParaRPr lang="en-CA" sz="2400" b="1" dirty="0" smtClean="0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1212192" y="4698459"/>
            <a:ext cx="2644447" cy="2697705"/>
            <a:chOff x="1212192" y="4698459"/>
            <a:chExt cx="2644447" cy="2697705"/>
          </a:xfrm>
        </p:grpSpPr>
        <p:pic>
          <p:nvPicPr>
            <p:cNvPr id="75" name="Picture 2" descr="http://blog.ffextensionguru.com/images/firefox_logo-only_RGB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2192" y="4698459"/>
              <a:ext cx="2644447" cy="25371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TextBox 75"/>
            <p:cNvSpPr txBox="1">
              <a:spLocks noChangeAspect="1"/>
            </p:cNvSpPr>
            <p:nvPr/>
          </p:nvSpPr>
          <p:spPr>
            <a:xfrm>
              <a:off x="1825727" y="6934499"/>
              <a:ext cx="14173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b="1" dirty="0" smtClean="0"/>
                <a:t>Browser</a:t>
              </a:r>
              <a:endParaRPr lang="en-CA" sz="2400" b="1" dirty="0" smtClean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0" y="3149600"/>
            <a:ext cx="2424241" cy="2424241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 bwMode="auto">
          <a:xfrm flipH="1">
            <a:off x="3403600" y="4140200"/>
            <a:ext cx="2622972" cy="1219200"/>
          </a:xfrm>
          <a:prstGeom prst="line">
            <a:avLst/>
          </a:prstGeom>
          <a:solidFill>
            <a:srgbClr val="6C7472"/>
          </a:solidFill>
          <a:ln w="88900" cap="flat" cmpd="sng" algn="ctr">
            <a:solidFill>
              <a:srgbClr val="00B0F0"/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TextBox 20"/>
          <p:cNvSpPr txBox="1">
            <a:spLocks noChangeAspect="1"/>
          </p:cNvSpPr>
          <p:nvPr/>
        </p:nvSpPr>
        <p:spPr>
          <a:xfrm>
            <a:off x="5697705" y="5568952"/>
            <a:ext cx="2408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 smtClean="0"/>
              <a:t>web/file server </a:t>
            </a:r>
            <a:endParaRPr lang="en-CA" sz="2400" b="1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3311634" y="6323697"/>
            <a:ext cx="2547543" cy="769441"/>
            <a:chOff x="3311634" y="6323697"/>
            <a:chExt cx="2547543" cy="769441"/>
          </a:xfrm>
        </p:grpSpPr>
        <p:cxnSp>
          <p:nvCxnSpPr>
            <p:cNvPr id="88" name="Straight Connector 87"/>
            <p:cNvCxnSpPr/>
            <p:nvPr/>
          </p:nvCxnSpPr>
          <p:spPr bwMode="auto">
            <a:xfrm rot="1947839" flipH="1">
              <a:off x="3311634" y="6979279"/>
              <a:ext cx="2547543" cy="1"/>
            </a:xfrm>
            <a:prstGeom prst="line">
              <a:avLst/>
            </a:prstGeom>
            <a:solidFill>
              <a:srgbClr val="6C7472"/>
            </a:solidFill>
            <a:ln w="88900" cap="flat" cmpd="sng" algn="ctr">
              <a:solidFill>
                <a:srgbClr val="00B0F0"/>
              </a:solidFill>
              <a:prstDash val="solid"/>
              <a:round/>
              <a:headEnd type="arrow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" name="TextBox 10"/>
            <p:cNvSpPr txBox="1"/>
            <p:nvPr/>
          </p:nvSpPr>
          <p:spPr>
            <a:xfrm rot="1947839">
              <a:off x="4257031" y="6323697"/>
              <a:ext cx="98971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 dirty="0" err="1" smtClean="0">
                  <a:solidFill>
                    <a:srgbClr val="00B0F0"/>
                  </a:solidFill>
                </a:rPr>
                <a:t>ajax</a:t>
              </a:r>
              <a:endParaRPr lang="en-CA" sz="4400" dirty="0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45869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Architecture</a:t>
            </a:r>
            <a:endParaRPr lang="en-US" dirty="0"/>
          </a:p>
        </p:txBody>
      </p:sp>
      <p:grpSp>
        <p:nvGrpSpPr>
          <p:cNvPr id="86" name="Group 85"/>
          <p:cNvGrpSpPr/>
          <p:nvPr/>
        </p:nvGrpSpPr>
        <p:grpSpPr>
          <a:xfrm>
            <a:off x="5689600" y="7396164"/>
            <a:ext cx="2718881" cy="2765920"/>
            <a:chOff x="6146792" y="4861077"/>
            <a:chExt cx="2718881" cy="2765920"/>
          </a:xfrm>
        </p:grpSpPr>
        <p:grpSp>
          <p:nvGrpSpPr>
            <p:cNvPr id="40" name="Group 39"/>
            <p:cNvGrpSpPr>
              <a:grpSpLocks noChangeAspect="1"/>
            </p:cNvGrpSpPr>
            <p:nvPr/>
          </p:nvGrpSpPr>
          <p:grpSpPr>
            <a:xfrm>
              <a:off x="6146792" y="4861077"/>
              <a:ext cx="2718881" cy="2304255"/>
              <a:chOff x="1944668" y="1262408"/>
              <a:chExt cx="875038" cy="670402"/>
            </a:xfrm>
          </p:grpSpPr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668" y="1262408"/>
                <a:ext cx="446935" cy="446935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2771" y="1268760"/>
                <a:ext cx="446935" cy="446935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68135" y="1485875"/>
                <a:ext cx="446935" cy="446935"/>
              </a:xfrm>
              <a:prstGeom prst="rect">
                <a:avLst/>
              </a:prstGeom>
            </p:spPr>
          </p:pic>
        </p:grpSp>
        <p:sp>
          <p:nvSpPr>
            <p:cNvPr id="47" name="TextBox 46"/>
            <p:cNvSpPr txBox="1">
              <a:spLocks noChangeAspect="1"/>
            </p:cNvSpPr>
            <p:nvPr/>
          </p:nvSpPr>
          <p:spPr>
            <a:xfrm>
              <a:off x="6450095" y="7165332"/>
              <a:ext cx="21707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b="1" dirty="0" err="1" smtClean="0"/>
                <a:t>Elasticsearch</a:t>
              </a:r>
              <a:endParaRPr lang="en-CA" sz="2400" b="1" dirty="0" smtClean="0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1212192" y="4698459"/>
            <a:ext cx="2644447" cy="2697705"/>
            <a:chOff x="1212192" y="4698459"/>
            <a:chExt cx="2644447" cy="2697705"/>
          </a:xfrm>
        </p:grpSpPr>
        <p:pic>
          <p:nvPicPr>
            <p:cNvPr id="75" name="Picture 2" descr="http://blog.ffextensionguru.com/images/firefox_logo-only_RGB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2192" y="4698459"/>
              <a:ext cx="2644447" cy="25371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TextBox 75"/>
            <p:cNvSpPr txBox="1">
              <a:spLocks noChangeAspect="1"/>
            </p:cNvSpPr>
            <p:nvPr/>
          </p:nvSpPr>
          <p:spPr>
            <a:xfrm>
              <a:off x="1825727" y="6934499"/>
              <a:ext cx="14173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b="1" dirty="0" smtClean="0"/>
                <a:t>Browser</a:t>
              </a:r>
              <a:endParaRPr lang="en-CA" sz="2400" b="1" dirty="0" smtClean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0" y="3149600"/>
            <a:ext cx="2424241" cy="2424241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 bwMode="auto">
          <a:xfrm flipH="1">
            <a:off x="3403600" y="4140200"/>
            <a:ext cx="2622972" cy="1219200"/>
          </a:xfrm>
          <a:prstGeom prst="line">
            <a:avLst/>
          </a:prstGeom>
          <a:solidFill>
            <a:srgbClr val="6C7472"/>
          </a:solidFill>
          <a:ln w="88900" cap="flat" cmpd="sng" algn="ctr">
            <a:solidFill>
              <a:srgbClr val="00B0F0"/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TextBox 20"/>
          <p:cNvSpPr txBox="1">
            <a:spLocks noChangeAspect="1"/>
          </p:cNvSpPr>
          <p:nvPr/>
        </p:nvSpPr>
        <p:spPr>
          <a:xfrm>
            <a:off x="5697705" y="5568952"/>
            <a:ext cx="2408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 smtClean="0"/>
              <a:t>web/file server </a:t>
            </a:r>
            <a:endParaRPr lang="en-CA" sz="2400" b="1" dirty="0" smtClean="0"/>
          </a:p>
        </p:txBody>
      </p:sp>
      <p:grpSp>
        <p:nvGrpSpPr>
          <p:cNvPr id="12" name="Group 11"/>
          <p:cNvGrpSpPr/>
          <p:nvPr/>
        </p:nvGrpSpPr>
        <p:grpSpPr>
          <a:xfrm rot="1947839">
            <a:off x="3482271" y="6326341"/>
            <a:ext cx="2547543" cy="769441"/>
            <a:chOff x="3243104" y="5799784"/>
            <a:chExt cx="3140843" cy="769441"/>
          </a:xfrm>
        </p:grpSpPr>
        <p:cxnSp>
          <p:nvCxnSpPr>
            <p:cNvPr id="88" name="Straight Connector 87"/>
            <p:cNvCxnSpPr/>
            <p:nvPr/>
          </p:nvCxnSpPr>
          <p:spPr bwMode="auto">
            <a:xfrm flipH="1">
              <a:off x="3243104" y="6502400"/>
              <a:ext cx="3140843" cy="1"/>
            </a:xfrm>
            <a:prstGeom prst="line">
              <a:avLst/>
            </a:prstGeom>
            <a:solidFill>
              <a:srgbClr val="6C7472"/>
            </a:solidFill>
            <a:ln w="8890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" name="TextBox 10"/>
            <p:cNvSpPr txBox="1"/>
            <p:nvPr/>
          </p:nvSpPr>
          <p:spPr>
            <a:xfrm>
              <a:off x="4197349" y="5799784"/>
              <a:ext cx="122020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 dirty="0" err="1" smtClean="0">
                  <a:solidFill>
                    <a:srgbClr val="00B0F0"/>
                  </a:solidFill>
                </a:rPr>
                <a:t>ajax</a:t>
              </a:r>
              <a:endParaRPr lang="en-CA" sz="44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11016612" y="7175421"/>
            <a:ext cx="2126731" cy="2669695"/>
            <a:chOff x="7740352" y="921525"/>
            <a:chExt cx="1063365" cy="1334848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0352" y="921525"/>
              <a:ext cx="1063365" cy="1063365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7829553" y="2025540"/>
              <a:ext cx="946733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b="1" dirty="0" err="1" smtClean="0"/>
                <a:t>Bugzilla</a:t>
              </a:r>
              <a:r>
                <a:rPr lang="en-CA" sz="2400" b="1" dirty="0" smtClean="0"/>
                <a:t> DB</a:t>
              </a:r>
            </a:p>
          </p:txBody>
        </p:sp>
      </p:grpSp>
      <p:cxnSp>
        <p:nvCxnSpPr>
          <p:cNvPr id="23" name="Straight Connector 22"/>
          <p:cNvCxnSpPr/>
          <p:nvPr/>
        </p:nvCxnSpPr>
        <p:spPr bwMode="auto">
          <a:xfrm>
            <a:off x="8547016" y="8415990"/>
            <a:ext cx="2298163" cy="0"/>
          </a:xfrm>
          <a:prstGeom prst="line">
            <a:avLst/>
          </a:prstGeom>
          <a:solidFill>
            <a:srgbClr val="6C7472"/>
          </a:solidFill>
          <a:ln w="88900" cap="flat" cmpd="sng" algn="ctr">
            <a:solidFill>
              <a:srgbClr val="00B0F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" name="TextBox 23"/>
          <p:cNvSpPr txBox="1"/>
          <p:nvPr/>
        </p:nvSpPr>
        <p:spPr>
          <a:xfrm>
            <a:off x="9349509" y="7645324"/>
            <a:ext cx="13484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b="1" dirty="0" smtClean="0">
                <a:solidFill>
                  <a:srgbClr val="00B0F0"/>
                </a:solidFill>
              </a:rPr>
              <a:t>ETL</a:t>
            </a:r>
            <a:endParaRPr lang="en-CA" sz="4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2551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Architecture</a:t>
            </a:r>
            <a:endParaRPr lang="en-US" dirty="0"/>
          </a:p>
        </p:txBody>
      </p:sp>
      <p:grpSp>
        <p:nvGrpSpPr>
          <p:cNvPr id="86" name="Group 85"/>
          <p:cNvGrpSpPr/>
          <p:nvPr/>
        </p:nvGrpSpPr>
        <p:grpSpPr>
          <a:xfrm>
            <a:off x="5689600" y="7396164"/>
            <a:ext cx="2718881" cy="2765920"/>
            <a:chOff x="6146792" y="4861077"/>
            <a:chExt cx="2718881" cy="2765920"/>
          </a:xfrm>
        </p:grpSpPr>
        <p:grpSp>
          <p:nvGrpSpPr>
            <p:cNvPr id="40" name="Group 39"/>
            <p:cNvGrpSpPr>
              <a:grpSpLocks noChangeAspect="1"/>
            </p:cNvGrpSpPr>
            <p:nvPr/>
          </p:nvGrpSpPr>
          <p:grpSpPr>
            <a:xfrm>
              <a:off x="6146792" y="4861077"/>
              <a:ext cx="2718881" cy="2304255"/>
              <a:chOff x="1944668" y="1262408"/>
              <a:chExt cx="875038" cy="670402"/>
            </a:xfrm>
          </p:grpSpPr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668" y="1262408"/>
                <a:ext cx="446935" cy="446935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2771" y="1268760"/>
                <a:ext cx="446935" cy="446935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68135" y="1485875"/>
                <a:ext cx="446935" cy="446935"/>
              </a:xfrm>
              <a:prstGeom prst="rect">
                <a:avLst/>
              </a:prstGeom>
            </p:spPr>
          </p:pic>
        </p:grpSp>
        <p:sp>
          <p:nvSpPr>
            <p:cNvPr id="47" name="TextBox 46"/>
            <p:cNvSpPr txBox="1">
              <a:spLocks noChangeAspect="1"/>
            </p:cNvSpPr>
            <p:nvPr/>
          </p:nvSpPr>
          <p:spPr>
            <a:xfrm>
              <a:off x="6450095" y="7165332"/>
              <a:ext cx="21707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b="1" dirty="0" err="1" smtClean="0"/>
                <a:t>Elasticsearch</a:t>
              </a:r>
              <a:endParaRPr lang="en-CA" sz="2400" b="1" dirty="0" smtClean="0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1212192" y="4698459"/>
            <a:ext cx="2644447" cy="2697705"/>
            <a:chOff x="1212192" y="4698459"/>
            <a:chExt cx="2644447" cy="2697705"/>
          </a:xfrm>
        </p:grpSpPr>
        <p:pic>
          <p:nvPicPr>
            <p:cNvPr id="75" name="Picture 2" descr="http://blog.ffextensionguru.com/images/firefox_logo-only_RGB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2192" y="4698459"/>
              <a:ext cx="2644447" cy="25371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TextBox 75"/>
            <p:cNvSpPr txBox="1">
              <a:spLocks noChangeAspect="1"/>
            </p:cNvSpPr>
            <p:nvPr/>
          </p:nvSpPr>
          <p:spPr>
            <a:xfrm>
              <a:off x="1825727" y="6934499"/>
              <a:ext cx="14173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b="1" dirty="0" smtClean="0"/>
                <a:t>Browser</a:t>
              </a:r>
              <a:endParaRPr lang="en-CA" sz="2400" b="1" dirty="0" smtClean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0" y="3149600"/>
            <a:ext cx="2424241" cy="2424241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 bwMode="auto">
          <a:xfrm flipH="1">
            <a:off x="3403600" y="4140200"/>
            <a:ext cx="2622972" cy="1219200"/>
          </a:xfrm>
          <a:prstGeom prst="line">
            <a:avLst/>
          </a:prstGeom>
          <a:solidFill>
            <a:srgbClr val="6C7472"/>
          </a:solidFill>
          <a:ln w="88900" cap="flat" cmpd="sng" algn="ctr">
            <a:solidFill>
              <a:srgbClr val="00B0F0"/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TextBox 20"/>
          <p:cNvSpPr txBox="1">
            <a:spLocks noChangeAspect="1"/>
          </p:cNvSpPr>
          <p:nvPr/>
        </p:nvSpPr>
        <p:spPr>
          <a:xfrm>
            <a:off x="5697705" y="5568952"/>
            <a:ext cx="2408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 smtClean="0"/>
              <a:t>web/file server </a:t>
            </a:r>
            <a:endParaRPr lang="en-CA" sz="2400" b="1" dirty="0" smtClean="0"/>
          </a:p>
        </p:txBody>
      </p:sp>
      <p:grpSp>
        <p:nvGrpSpPr>
          <p:cNvPr id="12" name="Group 11"/>
          <p:cNvGrpSpPr/>
          <p:nvPr/>
        </p:nvGrpSpPr>
        <p:grpSpPr>
          <a:xfrm rot="1947839">
            <a:off x="3482271" y="6326341"/>
            <a:ext cx="2547543" cy="769441"/>
            <a:chOff x="3243104" y="5799784"/>
            <a:chExt cx="3140843" cy="769441"/>
          </a:xfrm>
        </p:grpSpPr>
        <p:cxnSp>
          <p:nvCxnSpPr>
            <p:cNvPr id="88" name="Straight Connector 87"/>
            <p:cNvCxnSpPr/>
            <p:nvPr/>
          </p:nvCxnSpPr>
          <p:spPr bwMode="auto">
            <a:xfrm flipH="1">
              <a:off x="3243104" y="6502400"/>
              <a:ext cx="3140843" cy="1"/>
            </a:xfrm>
            <a:prstGeom prst="line">
              <a:avLst/>
            </a:prstGeom>
            <a:solidFill>
              <a:srgbClr val="6C7472"/>
            </a:solidFill>
            <a:ln w="8890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" name="TextBox 10"/>
            <p:cNvSpPr txBox="1"/>
            <p:nvPr/>
          </p:nvSpPr>
          <p:spPr>
            <a:xfrm>
              <a:off x="4197349" y="5799784"/>
              <a:ext cx="122020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 dirty="0" err="1" smtClean="0">
                  <a:solidFill>
                    <a:srgbClr val="00B0F0"/>
                  </a:solidFill>
                </a:rPr>
                <a:t>ajax</a:t>
              </a:r>
              <a:endParaRPr lang="en-CA" sz="44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11016612" y="7175421"/>
            <a:ext cx="2126731" cy="2669695"/>
            <a:chOff x="7740352" y="921525"/>
            <a:chExt cx="1063365" cy="1334848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0352" y="921525"/>
              <a:ext cx="1063365" cy="1063365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7829553" y="2025540"/>
              <a:ext cx="946733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b="1" dirty="0" err="1" smtClean="0"/>
                <a:t>Bugzilla</a:t>
              </a:r>
              <a:r>
                <a:rPr lang="en-CA" sz="2400" b="1" dirty="0" smtClean="0"/>
                <a:t> DB</a:t>
              </a:r>
            </a:p>
          </p:txBody>
        </p:sp>
      </p:grpSp>
      <p:cxnSp>
        <p:nvCxnSpPr>
          <p:cNvPr id="23" name="Straight Connector 22"/>
          <p:cNvCxnSpPr/>
          <p:nvPr/>
        </p:nvCxnSpPr>
        <p:spPr bwMode="auto">
          <a:xfrm>
            <a:off x="8547016" y="8415990"/>
            <a:ext cx="2298163" cy="0"/>
          </a:xfrm>
          <a:prstGeom prst="line">
            <a:avLst/>
          </a:prstGeom>
          <a:solidFill>
            <a:srgbClr val="6C7472"/>
          </a:solidFill>
          <a:ln w="88900" cap="flat" cmpd="sng" algn="ctr">
            <a:solidFill>
              <a:srgbClr val="00B0F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" name="TextBox 23"/>
          <p:cNvSpPr txBox="1"/>
          <p:nvPr/>
        </p:nvSpPr>
        <p:spPr>
          <a:xfrm>
            <a:off x="9349509" y="7645324"/>
            <a:ext cx="13484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b="1" dirty="0" smtClean="0">
                <a:solidFill>
                  <a:srgbClr val="00B0F0"/>
                </a:solidFill>
              </a:rPr>
              <a:t>ETL</a:t>
            </a:r>
            <a:endParaRPr lang="en-CA" sz="4800" b="1" dirty="0">
              <a:solidFill>
                <a:srgbClr val="00B0F0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 bwMode="auto">
          <a:xfrm flipV="1">
            <a:off x="7772644" y="3472444"/>
            <a:ext cx="2641031" cy="3663568"/>
          </a:xfrm>
          <a:prstGeom prst="line">
            <a:avLst/>
          </a:prstGeom>
          <a:solidFill>
            <a:srgbClr val="6C7472"/>
          </a:solidFill>
          <a:ln w="889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0" name="Straight Connector 29"/>
          <p:cNvCxnSpPr/>
          <p:nvPr/>
        </p:nvCxnSpPr>
        <p:spPr bwMode="auto">
          <a:xfrm flipV="1">
            <a:off x="8637714" y="6592308"/>
            <a:ext cx="4824286" cy="1087409"/>
          </a:xfrm>
          <a:prstGeom prst="line">
            <a:avLst/>
          </a:prstGeom>
          <a:solidFill>
            <a:srgbClr val="6C7472"/>
          </a:solidFill>
          <a:ln w="889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Straight Connector 30"/>
          <p:cNvCxnSpPr/>
          <p:nvPr/>
        </p:nvCxnSpPr>
        <p:spPr bwMode="auto">
          <a:xfrm>
            <a:off x="8257109" y="9302150"/>
            <a:ext cx="1766623" cy="1102605"/>
          </a:xfrm>
          <a:prstGeom prst="line">
            <a:avLst/>
          </a:prstGeom>
          <a:solidFill>
            <a:srgbClr val="6C7472"/>
          </a:solidFill>
          <a:ln w="889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/>
          <p:nvPr/>
        </p:nvCxnSpPr>
        <p:spPr bwMode="auto">
          <a:xfrm>
            <a:off x="8105737" y="10162084"/>
            <a:ext cx="302744" cy="898777"/>
          </a:xfrm>
          <a:prstGeom prst="line">
            <a:avLst/>
          </a:prstGeom>
          <a:solidFill>
            <a:srgbClr val="6C7472"/>
          </a:solidFill>
          <a:ln w="889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" name="Straight Connector 32"/>
          <p:cNvCxnSpPr/>
          <p:nvPr/>
        </p:nvCxnSpPr>
        <p:spPr bwMode="auto">
          <a:xfrm flipV="1">
            <a:off x="8865673" y="5359400"/>
            <a:ext cx="2521281" cy="1619879"/>
          </a:xfrm>
          <a:prstGeom prst="line">
            <a:avLst/>
          </a:prstGeom>
          <a:solidFill>
            <a:srgbClr val="6C7472"/>
          </a:solidFill>
          <a:ln w="889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34" name="Group 33"/>
          <p:cNvGrpSpPr/>
          <p:nvPr/>
        </p:nvGrpSpPr>
        <p:grpSpPr>
          <a:xfrm>
            <a:off x="10008955" y="10404755"/>
            <a:ext cx="1377999" cy="1773878"/>
            <a:chOff x="10033932" y="1886575"/>
            <a:chExt cx="1377999" cy="1773878"/>
          </a:xfrm>
        </p:grpSpPr>
        <p:sp>
          <p:nvSpPr>
            <p:cNvPr id="35" name="TextBox 34"/>
            <p:cNvSpPr txBox="1"/>
            <p:nvPr/>
          </p:nvSpPr>
          <p:spPr>
            <a:xfrm>
              <a:off x="10245076" y="3198787"/>
              <a:ext cx="955712" cy="461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b="1" dirty="0" err="1" smtClean="0">
                  <a:solidFill>
                    <a:schemeClr val="bg1">
                      <a:lumMod val="75000"/>
                    </a:schemeClr>
                  </a:solidFill>
                </a:rPr>
                <a:t>Perfy</a:t>
              </a:r>
              <a:endParaRPr lang="en-CA" sz="2400" b="1" dirty="0" smtClean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10033932" y="1886575"/>
              <a:ext cx="1377999" cy="1312212"/>
            </a:xfrm>
            <a:prstGeom prst="rect">
              <a:avLst/>
            </a:prstGeom>
            <a:blipFill dpi="0" rotWithShape="1">
              <a:blip r:embed="rId5">
                <a:alphaModFix amt="30000"/>
              </a:blip>
              <a:srcRect/>
              <a:stretch>
                <a:fillRect/>
              </a:stretch>
            </a:blip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5600" b="0" i="0" u="none" strike="noStrike" cap="none" normalizeH="0" baseline="0">
                <a:ln>
                  <a:noFill/>
                </a:ln>
                <a:solidFill>
                  <a:srgbClr val="414141"/>
                </a:solidFill>
                <a:effectLst/>
                <a:latin typeface="Open Sans" charset="0"/>
                <a:ea typeface="ヒラギノ角ゴ ProN W3" charset="0"/>
                <a:cs typeface="ヒラギノ角ゴ ProN W3" charset="0"/>
                <a:sym typeface="Open Sans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617915" y="11291694"/>
            <a:ext cx="1858201" cy="1305653"/>
            <a:chOff x="11855197" y="1864106"/>
            <a:chExt cx="1858201" cy="1305653"/>
          </a:xfrm>
        </p:grpSpPr>
        <p:sp>
          <p:nvSpPr>
            <p:cNvPr id="26" name="TextBox 25"/>
            <p:cNvSpPr txBox="1"/>
            <p:nvPr/>
          </p:nvSpPr>
          <p:spPr>
            <a:xfrm>
              <a:off x="11855197" y="2708093"/>
              <a:ext cx="1858201" cy="461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b="1" dirty="0" smtClean="0">
                  <a:solidFill>
                    <a:schemeClr val="bg1">
                      <a:lumMod val="75000"/>
                    </a:schemeClr>
                  </a:solidFill>
                </a:rPr>
                <a:t>Phonebook</a:t>
              </a:r>
              <a:endParaRPr lang="en-CA" sz="2400" b="1" dirty="0" smtClean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12372986" y="1864106"/>
              <a:ext cx="822621" cy="840995"/>
            </a:xfrm>
            <a:prstGeom prst="rect">
              <a:avLst/>
            </a:prstGeom>
            <a:blipFill dpi="0" rotWithShape="1">
              <a:blip r:embed="rId5">
                <a:alphaModFix amt="30000"/>
              </a:blip>
              <a:srcRect/>
              <a:stretch>
                <a:fillRect/>
              </a:stretch>
            </a:blip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5600" b="0" i="0" u="none" strike="noStrike" cap="none" normalizeH="0" baseline="0">
                <a:ln>
                  <a:noFill/>
                </a:ln>
                <a:solidFill>
                  <a:srgbClr val="414141"/>
                </a:solidFill>
                <a:effectLst/>
                <a:latin typeface="Open Sans" charset="0"/>
                <a:ea typeface="ヒラギノ角ゴ ProN W3" charset="0"/>
                <a:cs typeface="ヒラギノ角ゴ ProN W3" charset="0"/>
                <a:sym typeface="Open Sans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1514037" y="3538397"/>
            <a:ext cx="2097069" cy="2563045"/>
            <a:chOff x="13698564" y="2686260"/>
            <a:chExt cx="2097069" cy="2563045"/>
          </a:xfrm>
        </p:grpSpPr>
        <p:sp>
          <p:nvSpPr>
            <p:cNvPr id="29" name="TextBox 28"/>
            <p:cNvSpPr txBox="1"/>
            <p:nvPr/>
          </p:nvSpPr>
          <p:spPr>
            <a:xfrm>
              <a:off x="13970284" y="4787639"/>
              <a:ext cx="1553631" cy="461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b="1" dirty="0" smtClean="0">
                  <a:solidFill>
                    <a:schemeClr val="bg1">
                      <a:lumMod val="75000"/>
                    </a:schemeClr>
                  </a:solidFill>
                </a:rPr>
                <a:t>Mercurial</a:t>
              </a:r>
              <a:endParaRPr lang="en-CA" sz="2400" b="1" dirty="0" smtClean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13698564" y="2686260"/>
              <a:ext cx="2097069" cy="2174817"/>
            </a:xfrm>
            <a:prstGeom prst="rect">
              <a:avLst/>
            </a:prstGeom>
            <a:blipFill dpi="0" rotWithShape="1">
              <a:blip r:embed="rId5">
                <a:alphaModFix amt="30000"/>
              </a:blip>
              <a:srcRect/>
              <a:stretch>
                <a:fillRect/>
              </a:stretch>
            </a:blip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5600" b="0" i="0" u="none" strike="noStrike" cap="none" normalizeH="0" baseline="0">
                <a:ln>
                  <a:noFill/>
                </a:ln>
                <a:solidFill>
                  <a:srgbClr val="414141"/>
                </a:solidFill>
                <a:effectLst/>
                <a:latin typeface="Open Sans" charset="0"/>
                <a:ea typeface="ヒラギノ角ゴ ProN W3" charset="0"/>
                <a:cs typeface="ヒラギノ角ゴ ProN W3" charset="0"/>
                <a:sym typeface="Open Sans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0302852" y="568210"/>
            <a:ext cx="2780282" cy="3365899"/>
            <a:chOff x="12911498" y="8387460"/>
            <a:chExt cx="2780282" cy="3365899"/>
          </a:xfrm>
        </p:grpSpPr>
        <p:sp>
          <p:nvSpPr>
            <p:cNvPr id="27" name="TextBox 26"/>
            <p:cNvSpPr txBox="1"/>
            <p:nvPr/>
          </p:nvSpPr>
          <p:spPr>
            <a:xfrm>
              <a:off x="13819167" y="11291694"/>
              <a:ext cx="9649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b="1" dirty="0" err="1" smtClean="0">
                  <a:solidFill>
                    <a:schemeClr val="bg1">
                      <a:lumMod val="75000"/>
                    </a:schemeClr>
                  </a:solidFill>
                </a:rPr>
                <a:t>Talos</a:t>
              </a:r>
              <a:endParaRPr lang="en-CA" sz="2400" b="1" dirty="0" smtClean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12911498" y="8387460"/>
              <a:ext cx="2780282" cy="2905571"/>
            </a:xfrm>
            <a:prstGeom prst="rect">
              <a:avLst/>
            </a:prstGeom>
            <a:blipFill dpi="0" rotWithShape="1">
              <a:blip r:embed="rId5">
                <a:alphaModFix amt="30000"/>
              </a:blip>
              <a:srcRect/>
              <a:stretch>
                <a:fillRect/>
              </a:stretch>
            </a:blip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5600" b="0" i="0" u="none" strike="noStrike" cap="none" normalizeH="0" baseline="0">
                <a:ln>
                  <a:noFill/>
                </a:ln>
                <a:solidFill>
                  <a:srgbClr val="414141"/>
                </a:solidFill>
                <a:effectLst/>
                <a:latin typeface="Open Sans" charset="0"/>
                <a:ea typeface="ヒラギノ角ゴ ProN W3" charset="0"/>
                <a:cs typeface="ヒラギノ角ゴ ProN W3" charset="0"/>
                <a:sym typeface="Open Sans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3217989" y="5504900"/>
            <a:ext cx="3038011" cy="2948758"/>
            <a:chOff x="8651708" y="9102171"/>
            <a:chExt cx="3038011" cy="2948758"/>
          </a:xfrm>
        </p:grpSpPr>
        <p:sp>
          <p:nvSpPr>
            <p:cNvPr id="28" name="TextBox 27"/>
            <p:cNvSpPr txBox="1"/>
            <p:nvPr/>
          </p:nvSpPr>
          <p:spPr>
            <a:xfrm>
              <a:off x="8651708" y="11219932"/>
              <a:ext cx="3038011" cy="830997"/>
            </a:xfrm>
            <a:prstGeom prst="rect">
              <a:avLst/>
            </a:prstGeom>
            <a:blipFill dpi="0" rotWithShape="1">
              <a:blip r:embed="rId5">
                <a:alphaModFix amt="0"/>
              </a:blip>
              <a:srcRect/>
              <a:stretch>
                <a:fillRect/>
              </a:stretch>
            </a:blipFill>
          </p:spPr>
          <p:txBody>
            <a:bodyPr wrap="none" rtlCol="0">
              <a:spAutoFit/>
            </a:bodyPr>
            <a:lstStyle/>
            <a:p>
              <a:r>
                <a:rPr lang="en-CA" sz="2400" b="1" dirty="0" smtClean="0">
                  <a:solidFill>
                    <a:schemeClr val="bg1">
                      <a:lumMod val="75000"/>
                    </a:schemeClr>
                  </a:solidFill>
                </a:rPr>
                <a:t>Telemetry </a:t>
              </a:r>
            </a:p>
            <a:p>
              <a:r>
                <a:rPr lang="en-CA" sz="2400" b="1" dirty="0" smtClean="0">
                  <a:solidFill>
                    <a:schemeClr val="bg1">
                      <a:lumMod val="75000"/>
                    </a:schemeClr>
                  </a:solidFill>
                </a:rPr>
                <a:t>(10% of one month)</a:t>
              </a:r>
              <a:endParaRPr lang="en-CA" sz="2400" b="1" dirty="0" smtClean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9122178" y="9102171"/>
              <a:ext cx="2097069" cy="2174817"/>
            </a:xfrm>
            <a:prstGeom prst="rect">
              <a:avLst/>
            </a:prstGeom>
            <a:blipFill dpi="0" rotWithShape="1">
              <a:blip r:embed="rId5">
                <a:alphaModFix amt="30000"/>
              </a:blip>
              <a:srcRect/>
              <a:stretch>
                <a:fillRect/>
              </a:stretch>
            </a:blip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5600" b="0" i="0" u="none" strike="noStrike" cap="none" normalizeH="0" baseline="0">
                <a:ln>
                  <a:noFill/>
                </a:ln>
                <a:solidFill>
                  <a:srgbClr val="414141"/>
                </a:solidFill>
                <a:effectLst/>
                <a:latin typeface="Open Sans" charset="0"/>
                <a:ea typeface="ヒラギノ角ゴ ProN W3" charset="0"/>
                <a:cs typeface="ヒラギノ角ゴ ProN W3" charset="0"/>
                <a:sym typeface="Open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96039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Making a Dashboard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4" t="14263" r="9187" b="5797"/>
          <a:stretch/>
        </p:blipFill>
        <p:spPr bwMode="auto">
          <a:xfrm>
            <a:off x="848439" y="2387600"/>
            <a:ext cx="6806253" cy="4786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4" t="15375" r="8879" b="9623"/>
          <a:stretch/>
        </p:blipFill>
        <p:spPr bwMode="auto">
          <a:xfrm>
            <a:off x="812800" y="7533361"/>
            <a:ext cx="6841892" cy="4490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356600" y="2387600"/>
            <a:ext cx="546754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</a:p>
          <a:p>
            <a:pPr algn="l"/>
            <a:r>
              <a:rPr lang="en-CA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&lt;head/&gt;</a:t>
            </a:r>
          </a:p>
          <a:p>
            <a:pPr algn="l"/>
            <a:r>
              <a:rPr lang="en-CA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&lt;body&gt;</a:t>
            </a:r>
          </a:p>
          <a:p>
            <a:pPr algn="l"/>
            <a:r>
              <a:rPr lang="en-CA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content</a:t>
            </a:r>
          </a:p>
          <a:p>
            <a:pPr algn="l"/>
            <a:r>
              <a:rPr lang="en-CA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&lt;script&gt;</a:t>
            </a:r>
          </a:p>
          <a:p>
            <a:pPr algn="l"/>
            <a:r>
              <a:rPr lang="en-CA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CA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endParaRPr lang="en-CA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CA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&lt;/script&gt;</a:t>
            </a:r>
            <a:endParaRPr lang="en-CA" sz="3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CA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&lt;/body&gt;</a:t>
            </a:r>
            <a:endParaRPr lang="en-CA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CA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  <a:endParaRPr lang="en-CA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5147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Making a Dashboard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4" t="14263" r="9187" b="5797"/>
          <a:stretch/>
        </p:blipFill>
        <p:spPr bwMode="auto">
          <a:xfrm>
            <a:off x="848439" y="2387600"/>
            <a:ext cx="6806253" cy="4786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4" t="15375" r="8879" b="9623"/>
          <a:stretch/>
        </p:blipFill>
        <p:spPr bwMode="auto">
          <a:xfrm>
            <a:off x="812800" y="7533361"/>
            <a:ext cx="6841892" cy="4490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356600" y="2387600"/>
            <a:ext cx="546754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</a:p>
          <a:p>
            <a:pPr algn="l"/>
            <a:r>
              <a:rPr lang="en-CA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&lt;head/&gt;</a:t>
            </a:r>
          </a:p>
          <a:p>
            <a:pPr algn="l"/>
            <a:r>
              <a:rPr lang="en-CA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&lt;body&gt;</a:t>
            </a:r>
          </a:p>
          <a:p>
            <a:pPr algn="l"/>
            <a:r>
              <a:rPr lang="en-CA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content</a:t>
            </a:r>
          </a:p>
          <a:p>
            <a:pPr algn="l"/>
            <a:r>
              <a:rPr lang="en-CA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&lt;script&gt;</a:t>
            </a:r>
          </a:p>
          <a:p>
            <a:pPr algn="l"/>
            <a:r>
              <a:rPr lang="en-CA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CA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endParaRPr lang="en-CA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CA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&lt;/script&gt;</a:t>
            </a:r>
            <a:endParaRPr lang="en-CA" sz="3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CA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&lt;/body&gt;</a:t>
            </a:r>
            <a:endParaRPr lang="en-CA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CA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  <a:endParaRPr lang="en-CA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1411" y="7721600"/>
            <a:ext cx="14924608" cy="584775"/>
          </a:xfrm>
          <a:prstGeom prst="rect">
            <a:avLst/>
          </a:prstGeom>
          <a:solidFill>
            <a:schemeClr val="bg1"/>
          </a:solidFill>
          <a:ln w="889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CA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&lt;script type="application/</a:t>
            </a:r>
            <a:r>
              <a:rPr lang="en-CA" sz="3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javascript;version</a:t>
            </a:r>
            <a:r>
              <a:rPr lang="en-CA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=1.7"&gt;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9271000" y="4368800"/>
            <a:ext cx="2438400" cy="509652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" name="Straight Connector 8"/>
          <p:cNvCxnSpPr>
            <a:stCxn id="8" idx="2"/>
            <a:endCxn id="6" idx="0"/>
          </p:cNvCxnSpPr>
          <p:nvPr/>
        </p:nvCxnSpPr>
        <p:spPr>
          <a:xfrm flipH="1">
            <a:off x="8253715" y="4878452"/>
            <a:ext cx="2236485" cy="2843148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3887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Making a Dashboard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4" t="14263" r="9187" b="5797"/>
          <a:stretch/>
        </p:blipFill>
        <p:spPr bwMode="auto">
          <a:xfrm>
            <a:off x="848439" y="2387600"/>
            <a:ext cx="6806253" cy="4786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4" t="15375" r="8879" b="9623"/>
          <a:stretch/>
        </p:blipFill>
        <p:spPr bwMode="auto">
          <a:xfrm>
            <a:off x="812800" y="7533361"/>
            <a:ext cx="6841892" cy="4490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5" t="83484" r="30102" b="12240"/>
          <a:stretch/>
        </p:blipFill>
        <p:spPr bwMode="auto">
          <a:xfrm>
            <a:off x="1356895" y="4574894"/>
            <a:ext cx="14363346" cy="877857"/>
          </a:xfrm>
          <a:prstGeom prst="rect">
            <a:avLst/>
          </a:prstGeom>
          <a:noFill/>
          <a:ln w="889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6" idx="2"/>
            <a:endCxn id="9" idx="3"/>
          </p:cNvCxnSpPr>
          <p:nvPr/>
        </p:nvCxnSpPr>
        <p:spPr>
          <a:xfrm flipH="1">
            <a:off x="5613400" y="5452751"/>
            <a:ext cx="2925168" cy="133060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346200" y="6654800"/>
            <a:ext cx="4267200" cy="257114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35809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Past Work with </a:t>
            </a:r>
            <a:r>
              <a:rPr lang="en-US" dirty="0" err="1" smtClean="0"/>
              <a:t>Elasticsearch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81" t="17316" r="7754" b="17991"/>
          <a:stretch/>
        </p:blipFill>
        <p:spPr bwMode="auto">
          <a:xfrm>
            <a:off x="736600" y="2387600"/>
            <a:ext cx="7695212" cy="5545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966200" y="2997200"/>
            <a:ext cx="6705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Close Rates by Resolution</a:t>
            </a:r>
            <a:endParaRPr lang="en-CA" dirty="0"/>
          </a:p>
        </p:txBody>
      </p:sp>
      <p:sp>
        <p:nvSpPr>
          <p:cNvPr id="2" name="Oval 1"/>
          <p:cNvSpPr/>
          <p:nvPr/>
        </p:nvSpPr>
        <p:spPr bwMode="auto">
          <a:xfrm>
            <a:off x="736600" y="6502400"/>
            <a:ext cx="7086600" cy="1752599"/>
          </a:xfrm>
          <a:prstGeom prst="ellipse">
            <a:avLst/>
          </a:prstGeom>
          <a:noFill/>
          <a:ln w="53975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6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  <p:cxnSp>
        <p:nvCxnSpPr>
          <p:cNvPr id="7" name="Straight Connector 6"/>
          <p:cNvCxnSpPr>
            <a:stCxn id="2" idx="5"/>
          </p:cNvCxnSpPr>
          <p:nvPr/>
        </p:nvCxnSpPr>
        <p:spPr bwMode="auto">
          <a:xfrm>
            <a:off x="6785391" y="7998337"/>
            <a:ext cx="3019009" cy="942463"/>
          </a:xfrm>
          <a:prstGeom prst="line">
            <a:avLst/>
          </a:prstGeom>
          <a:solidFill>
            <a:srgbClr val="6C7472"/>
          </a:solidFill>
          <a:ln w="50800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8661400" y="8311597"/>
            <a:ext cx="6705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Boot2Gecko product, outside the B2G projects</a:t>
            </a:r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402512" y="11531600"/>
            <a:ext cx="154978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1600" dirty="0"/>
              <a:t>https://metrics.mozilla.com/bugzilla-analysis/Bug-CloseRate.html#filter=%257B%22and%22%3A%255B%0A%09%257B%22term%22%3A%257B%22product%22%3A%22boot2gecko%22%257D%257D,%0A%09%257B%22not%22%3A%257B%22terms%22%3A%257B%22cf_blocking_b2g%22%3A%255B%22tef%2B%22,%22shira%2B%22,%22leo%2B%22%255D%257D%257D%257D%0A%255D%257D&amp;sampleInterval=week&amp;sampleMax=2013-10-26&amp;sampleMin=2012-09-30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17109213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Making a Dashboard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4" t="14263" r="9187" b="5797"/>
          <a:stretch/>
        </p:blipFill>
        <p:spPr bwMode="auto">
          <a:xfrm>
            <a:off x="848439" y="2387600"/>
            <a:ext cx="6806253" cy="4786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4" t="15375" r="8879" b="9623"/>
          <a:stretch/>
        </p:blipFill>
        <p:spPr bwMode="auto">
          <a:xfrm>
            <a:off x="812800" y="7533361"/>
            <a:ext cx="6841892" cy="4490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86" t="18038" r="44922" b="34093"/>
          <a:stretch/>
        </p:blipFill>
        <p:spPr bwMode="auto">
          <a:xfrm>
            <a:off x="8051800" y="2341066"/>
            <a:ext cx="7254338" cy="8188902"/>
          </a:xfrm>
          <a:prstGeom prst="rect">
            <a:avLst/>
          </a:prstGeom>
          <a:noFill/>
          <a:ln w="889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422400" y="7721600"/>
            <a:ext cx="2590800" cy="2819400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" name="Straight Connector 8"/>
          <p:cNvCxnSpPr>
            <a:stCxn id="6" idx="1"/>
            <a:endCxn id="8" idx="3"/>
          </p:cNvCxnSpPr>
          <p:nvPr/>
        </p:nvCxnSpPr>
        <p:spPr>
          <a:xfrm flipH="1">
            <a:off x="4013200" y="6435517"/>
            <a:ext cx="4038600" cy="2695783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4905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Making a Dashboard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4" t="14263" r="9187" b="5797"/>
          <a:stretch/>
        </p:blipFill>
        <p:spPr bwMode="auto">
          <a:xfrm>
            <a:off x="848439" y="2387600"/>
            <a:ext cx="6806253" cy="4786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4" t="15375" r="8879" b="9623"/>
          <a:stretch/>
        </p:blipFill>
        <p:spPr bwMode="auto">
          <a:xfrm>
            <a:off x="812800" y="7533361"/>
            <a:ext cx="6841892" cy="4490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72" t="66098" r="57145" b="12712"/>
          <a:stretch/>
        </p:blipFill>
        <p:spPr bwMode="auto">
          <a:xfrm>
            <a:off x="9652000" y="3759200"/>
            <a:ext cx="4419478" cy="4531190"/>
          </a:xfrm>
          <a:prstGeom prst="rect">
            <a:avLst/>
          </a:prstGeom>
          <a:noFill/>
          <a:ln w="889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346200" y="10464800"/>
            <a:ext cx="1524000" cy="1371600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" name="Straight Connector 8"/>
          <p:cNvCxnSpPr>
            <a:stCxn id="6" idx="1"/>
            <a:endCxn id="8" idx="3"/>
          </p:cNvCxnSpPr>
          <p:nvPr/>
        </p:nvCxnSpPr>
        <p:spPr>
          <a:xfrm flipH="1">
            <a:off x="2870200" y="6024795"/>
            <a:ext cx="6781800" cy="5125805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4905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Future Plans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89000" y="2540000"/>
            <a:ext cx="1456306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CA" sz="6000" dirty="0" smtClean="0">
                <a:solidFill>
                  <a:schemeClr val="tx2"/>
                </a:solidFill>
              </a:rPr>
              <a:t>Use </a:t>
            </a:r>
            <a:r>
              <a:rPr lang="en-CA" sz="6000" dirty="0" err="1" smtClean="0">
                <a:solidFill>
                  <a:schemeClr val="tx2"/>
                </a:solidFill>
              </a:rPr>
              <a:t>Elasticsearch</a:t>
            </a:r>
            <a:r>
              <a:rPr lang="en-CA" sz="6000" dirty="0" smtClean="0">
                <a:solidFill>
                  <a:schemeClr val="tx2"/>
                </a:solidFill>
              </a:rPr>
              <a:t> for what it was meant: </a:t>
            </a:r>
            <a:r>
              <a:rPr lang="en-CA" sz="6000" dirty="0" err="1" smtClean="0">
                <a:solidFill>
                  <a:schemeClr val="tx2"/>
                </a:solidFill>
              </a:rPr>
              <a:t>Seaching</a:t>
            </a:r>
            <a:r>
              <a:rPr lang="en-CA" sz="6000" dirty="0" smtClean="0">
                <a:solidFill>
                  <a:schemeClr val="tx2"/>
                </a:solidFill>
              </a:rPr>
              <a:t> text comments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CA" sz="6000" dirty="0" smtClean="0">
                <a:solidFill>
                  <a:schemeClr val="tx2"/>
                </a:solidFill>
              </a:rPr>
              <a:t>ES has a limited form of join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CA" sz="6000" dirty="0" smtClean="0">
                <a:solidFill>
                  <a:schemeClr val="tx2"/>
                </a:solidFill>
              </a:rPr>
              <a:t>Make a query service?</a:t>
            </a:r>
            <a:endParaRPr lang="en-CA" sz="6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5147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7705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Past Work with </a:t>
            </a:r>
            <a:r>
              <a:rPr lang="en-US" dirty="0" err="1" smtClean="0"/>
              <a:t>Elasticsearch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5" t="15445" r="7888" b="17222"/>
          <a:stretch/>
        </p:blipFill>
        <p:spPr bwMode="auto">
          <a:xfrm>
            <a:off x="812800" y="2311398"/>
            <a:ext cx="7667598" cy="5772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 bwMode="auto">
          <a:xfrm flipV="1">
            <a:off x="6375400" y="4292600"/>
            <a:ext cx="3048000" cy="2590800"/>
          </a:xfrm>
          <a:prstGeom prst="line">
            <a:avLst/>
          </a:prstGeom>
          <a:solidFill>
            <a:srgbClr val="6C7472"/>
          </a:solidFill>
          <a:ln w="88900" cap="flat" cmpd="sng" algn="ctr">
            <a:solidFill>
              <a:srgbClr val="00B0F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9423400" y="2960863"/>
            <a:ext cx="579636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We expected older bugs to have less chance of being FIXED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76069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Past Work with </a:t>
            </a:r>
            <a:r>
              <a:rPr lang="en-US" dirty="0" err="1" smtClean="0"/>
              <a:t>Elasticsearch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5" t="15445" r="7888" b="17222"/>
          <a:stretch/>
        </p:blipFill>
        <p:spPr bwMode="auto">
          <a:xfrm>
            <a:off x="812800" y="2311398"/>
            <a:ext cx="7667598" cy="5772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 bwMode="auto">
          <a:xfrm flipV="1">
            <a:off x="7289800" y="5511800"/>
            <a:ext cx="2895600" cy="152400"/>
          </a:xfrm>
          <a:prstGeom prst="line">
            <a:avLst/>
          </a:prstGeom>
          <a:solidFill>
            <a:srgbClr val="6C7472"/>
          </a:solidFill>
          <a:ln w="88900" cap="flat" cmpd="sng" algn="ctr">
            <a:solidFill>
              <a:srgbClr val="00B0F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9728200" y="4756259"/>
            <a:ext cx="579636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Invalid rate almost constant!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036289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Past Work with </a:t>
            </a:r>
            <a:r>
              <a:rPr lang="en-US" dirty="0" err="1" smtClean="0"/>
              <a:t>Elasticsearch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5" t="15445" r="7888" b="17222"/>
          <a:stretch/>
        </p:blipFill>
        <p:spPr bwMode="auto">
          <a:xfrm>
            <a:off x="812800" y="2311398"/>
            <a:ext cx="7667598" cy="5772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>
            <a:endCxn id="8" idx="1"/>
          </p:cNvCxnSpPr>
          <p:nvPr/>
        </p:nvCxnSpPr>
        <p:spPr bwMode="auto">
          <a:xfrm>
            <a:off x="7518400" y="6121400"/>
            <a:ext cx="2209800" cy="450741"/>
          </a:xfrm>
          <a:prstGeom prst="line">
            <a:avLst/>
          </a:prstGeom>
          <a:solidFill>
            <a:srgbClr val="6C7472"/>
          </a:solidFill>
          <a:ln w="88900" cap="flat" cmpd="sng" algn="ctr">
            <a:solidFill>
              <a:srgbClr val="00B0F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/>
          <p:nvPr/>
        </p:nvSpPr>
        <p:spPr>
          <a:xfrm>
            <a:off x="9728200" y="5664200"/>
            <a:ext cx="579636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Dup rate almost constant too!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636824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03" r="12259" b="6909"/>
          <a:stretch/>
        </p:blipFill>
        <p:spPr bwMode="auto">
          <a:xfrm>
            <a:off x="660400" y="2453671"/>
            <a:ext cx="5753633" cy="5985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Past Work with </a:t>
            </a:r>
            <a:r>
              <a:rPr lang="en-US" dirty="0" err="1" smtClean="0"/>
              <a:t>Elasticsearch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02512" y="12279686"/>
            <a:ext cx="15497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1600" dirty="0"/>
              <a:t>https://metrics.mozilla.com/bugzilla-analysis/Predictive_Simple.html#programFilter=B2G+1.3&amp;dueDate=2014-02-20&amp;sampleMin=2013-10-01&amp;titleName</a:t>
            </a:r>
            <a:r>
              <a:rPr lang="en-CA" sz="1600" dirty="0" smtClean="0"/>
              <a:t>=</a:t>
            </a:r>
            <a:endParaRPr lang="en-CA" sz="1600" dirty="0"/>
          </a:p>
        </p:txBody>
      </p:sp>
      <p:sp>
        <p:nvSpPr>
          <p:cNvPr id="4" name="Right Brace 3"/>
          <p:cNvSpPr/>
          <p:nvPr/>
        </p:nvSpPr>
        <p:spPr bwMode="auto">
          <a:xfrm>
            <a:off x="6870700" y="5469651"/>
            <a:ext cx="685800" cy="2819400"/>
          </a:xfrm>
          <a:prstGeom prst="rightBrace">
            <a:avLst>
              <a:gd name="adj1" fmla="val 50438"/>
              <a:gd name="adj2" fmla="val 50000"/>
            </a:avLst>
          </a:prstGeom>
          <a:noFill/>
          <a:ln w="88900">
            <a:solidFill>
              <a:schemeClr val="tx2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6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23200" y="6347248"/>
            <a:ext cx="71657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Open and Close rates</a:t>
            </a:r>
            <a:endParaRPr lang="en-CA" dirty="0"/>
          </a:p>
        </p:txBody>
      </p:sp>
      <p:sp>
        <p:nvSpPr>
          <p:cNvPr id="11" name="Right Brace 10"/>
          <p:cNvSpPr/>
          <p:nvPr/>
        </p:nvSpPr>
        <p:spPr bwMode="auto">
          <a:xfrm>
            <a:off x="6825247" y="2599547"/>
            <a:ext cx="685800" cy="2819400"/>
          </a:xfrm>
          <a:prstGeom prst="rightBrace">
            <a:avLst>
              <a:gd name="adj1" fmla="val 53947"/>
              <a:gd name="adj2" fmla="val 50000"/>
            </a:avLst>
          </a:prstGeom>
          <a:noFill/>
          <a:ln w="88900">
            <a:solidFill>
              <a:schemeClr val="tx2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5600" b="0" i="0" u="none" strike="noStrike" cap="none" normalizeH="0" baseline="0">
              <a:ln>
                <a:noFill/>
              </a:ln>
              <a:solidFill>
                <a:srgbClr val="414141"/>
              </a:solidFill>
              <a:effectLst/>
              <a:latin typeface="Open Sans" charset="0"/>
              <a:ea typeface="ヒラギノ角ゴ ProN W3" charset="0"/>
              <a:cs typeface="ヒラギノ角ゴ ProN W3" charset="0"/>
              <a:sym typeface="Open San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74031" y="3532193"/>
            <a:ext cx="55306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Open Bug Count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453311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03" r="12259" b="6909"/>
          <a:stretch/>
        </p:blipFill>
        <p:spPr bwMode="auto">
          <a:xfrm>
            <a:off x="660400" y="2453671"/>
            <a:ext cx="5753633" cy="5985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Past Work with </a:t>
            </a:r>
            <a:r>
              <a:rPr lang="en-US" dirty="0" err="1" smtClean="0"/>
              <a:t>Elasticsearch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 bwMode="auto">
          <a:xfrm flipV="1">
            <a:off x="5689600" y="3454400"/>
            <a:ext cx="1219200" cy="381000"/>
          </a:xfrm>
          <a:prstGeom prst="line">
            <a:avLst/>
          </a:prstGeom>
          <a:solidFill>
            <a:srgbClr val="6C7472"/>
          </a:solidFill>
          <a:ln w="88900" cap="flat" cmpd="sng" algn="ctr">
            <a:solidFill>
              <a:srgbClr val="00B0F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402512" y="12279686"/>
            <a:ext cx="15497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1600" dirty="0"/>
              <a:t>https://metrics.mozilla.com/bugzilla-analysis/Predictive_Simple.html#programFilter=B2G+1.3&amp;dueDate=2014-02-20&amp;sampleMin=2013-10-01&amp;titleName</a:t>
            </a:r>
            <a:r>
              <a:rPr lang="en-CA" sz="1600" dirty="0" smtClean="0"/>
              <a:t>=</a:t>
            </a:r>
            <a:endParaRPr lang="en-CA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6908800" y="2768600"/>
            <a:ext cx="8610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Linear projection of burn-down based on past</a:t>
            </a:r>
          </a:p>
          <a:p>
            <a:r>
              <a:rPr lang="en-CA" dirty="0" smtClean="0"/>
              <a:t>6 weeks’ data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487692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- Top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">
      <a:majorFont>
        <a:latin typeface="Open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Open Sans" charset="0"/>
            <a:ea typeface="ヒラギノ角ゴ ProN W3" charset="0"/>
            <a:cs typeface="ヒラギノ角ゴ ProN W3" charset="0"/>
            <a:sym typeface="Open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Open Sans" charset="0"/>
            <a:ea typeface="ヒラギノ角ゴ ProN W3" charset="0"/>
            <a:cs typeface="ヒラギノ角ゴ ProN W3" charset="0"/>
            <a:sym typeface="Open Sans" charset="0"/>
          </a:defRPr>
        </a:defPPr>
      </a:lstStyle>
    </a:lnDef>
  </a:objectDefaults>
  <a:extraClrSchemeLst>
    <a:extraClrScheme>
      <a:clrScheme name="Title - To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- Top - Blue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 - Blue">
      <a:majorFont>
        <a:latin typeface="Open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Open Sans" charset="0"/>
            <a:ea typeface="ヒラギノ角ゴ ProN W3" charset="0"/>
            <a:cs typeface="ヒラギノ角ゴ ProN W3" charset="0"/>
            <a:sym typeface="Open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Open Sans" charset="0"/>
            <a:ea typeface="ヒラギノ角ゴ ProN W3" charset="0"/>
            <a:cs typeface="ヒラギノ角ゴ ProN W3" charset="0"/>
            <a:sym typeface="Open Sans" charset="0"/>
          </a:defRPr>
        </a:defPPr>
      </a:lstStyle>
    </a:lnDef>
  </a:objectDefaults>
  <a:extraClrSchemeLst>
    <a:extraClrScheme>
      <a:clrScheme name="Title - Top - Blu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973</TotalTime>
  <Pages>0</Pages>
  <Words>825</Words>
  <Characters>0</Characters>
  <Application>Microsoft Office PowerPoint</Application>
  <PresentationFormat>Custom</PresentationFormat>
  <Lines>0</Lines>
  <Paragraphs>220</Paragraphs>
  <Slides>43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Open Sans</vt:lpstr>
      <vt:lpstr>ヒラギノ角ゴ ProN W3</vt:lpstr>
      <vt:lpstr>Arial</vt:lpstr>
      <vt:lpstr>Open Sans Light</vt:lpstr>
      <vt:lpstr>Gill Sans Light</vt:lpstr>
      <vt:lpstr>Calibri</vt:lpstr>
      <vt:lpstr>MS PGothic</vt:lpstr>
      <vt:lpstr>Title - Top</vt:lpstr>
      <vt:lpstr>Title - Top - Blue</vt:lpstr>
      <vt:lpstr>PowerPoint Presentation</vt:lpstr>
      <vt:lpstr>Past Work with Elasticsearch</vt:lpstr>
      <vt:lpstr>Past Work with Elasticsearch</vt:lpstr>
      <vt:lpstr>Past Work with Elasticsearch</vt:lpstr>
      <vt:lpstr>Past Work with Elasticsearch</vt:lpstr>
      <vt:lpstr>Past Work with Elasticsearch</vt:lpstr>
      <vt:lpstr>Past Work with Elasticsearch</vt:lpstr>
      <vt:lpstr>Past Work with Elasticsearch</vt:lpstr>
      <vt:lpstr>Past Work with Elasticsearch</vt:lpstr>
      <vt:lpstr>Past Work with Elasticsearch</vt:lpstr>
      <vt:lpstr>Past Work with Elasticsearch</vt:lpstr>
      <vt:lpstr>Past Work with Elasticsearch</vt:lpstr>
      <vt:lpstr>Past Work with Elasticsearch</vt:lpstr>
      <vt:lpstr>Past Work with Elasticsearch</vt:lpstr>
      <vt:lpstr>Past Work with Elasticsearch</vt:lpstr>
      <vt:lpstr>Past Work with Elasticsearch</vt:lpstr>
      <vt:lpstr>Past Work with Elasticsearch</vt:lpstr>
      <vt:lpstr>Past Work with Elasticsearch</vt:lpstr>
      <vt:lpstr>Past Work with Elasticsearch</vt:lpstr>
      <vt:lpstr>Past Work with Elasticsearch</vt:lpstr>
      <vt:lpstr>Past Work with Elasticsearch</vt:lpstr>
      <vt:lpstr>Past Work with Elasticsearch</vt:lpstr>
      <vt:lpstr>Past Work with Elasticsearch</vt:lpstr>
      <vt:lpstr>Past Work with Elasticsearch</vt:lpstr>
      <vt:lpstr>Past Work with Elasticsearch</vt:lpstr>
      <vt:lpstr>Past Work with Elasticsearch</vt:lpstr>
      <vt:lpstr>Past Work with Elasticsearch</vt:lpstr>
      <vt:lpstr>Past Work with Elasticsearch</vt:lpstr>
      <vt:lpstr>Past Work with Elasticsearch</vt:lpstr>
      <vt:lpstr>Past Work with Elasticsearch</vt:lpstr>
      <vt:lpstr>Past Work with Elasticsearch</vt:lpstr>
      <vt:lpstr>Past Work with Elasticsearch</vt:lpstr>
      <vt:lpstr>Past Work with Elasticsearch</vt:lpstr>
      <vt:lpstr>Architecture</vt:lpstr>
      <vt:lpstr>Architecture</vt:lpstr>
      <vt:lpstr>Architecture</vt:lpstr>
      <vt:lpstr>Making a Dashboard</vt:lpstr>
      <vt:lpstr>Making a Dashboard</vt:lpstr>
      <vt:lpstr>Making a Dashboard</vt:lpstr>
      <vt:lpstr>Making a Dashboard</vt:lpstr>
      <vt:lpstr>Making a Dashboard</vt:lpstr>
      <vt:lpstr>Future Plans</vt:lpstr>
      <vt:lpstr>The 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klahnakoski</dc:creator>
  <cp:lastModifiedBy>klahnakoski</cp:lastModifiedBy>
  <cp:revision>35</cp:revision>
  <dcterms:modified xsi:type="dcterms:W3CDTF">2014-01-21T15:12:48Z</dcterms:modified>
</cp:coreProperties>
</file>